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90" r:id="rId3"/>
    <p:sldId id="488" r:id="rId4"/>
    <p:sldId id="545" r:id="rId5"/>
    <p:sldId id="491" r:id="rId6"/>
    <p:sldId id="538" r:id="rId7"/>
    <p:sldId id="546" r:id="rId8"/>
    <p:sldId id="539" r:id="rId9"/>
    <p:sldId id="505" r:id="rId10"/>
    <p:sldId id="536" r:id="rId11"/>
    <p:sldId id="541" r:id="rId12"/>
    <p:sldId id="547" r:id="rId13"/>
    <p:sldId id="542" r:id="rId14"/>
    <p:sldId id="544" r:id="rId15"/>
    <p:sldId id="543" r:id="rId16"/>
    <p:sldId id="548" r:id="rId17"/>
    <p:sldId id="529" r:id="rId18"/>
    <p:sldId id="503" r:id="rId19"/>
    <p:sldId id="533" r:id="rId20"/>
    <p:sldId id="496" r:id="rId21"/>
    <p:sldId id="535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A66"/>
    <a:srgbClr val="339966"/>
    <a:srgbClr val="FFFFD7"/>
    <a:srgbClr val="FFD3A7"/>
    <a:srgbClr val="CCFFCC"/>
    <a:srgbClr val="1C4A35"/>
    <a:srgbClr val="66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62" autoAdjust="0"/>
    <p:restoredTop sz="95179" autoAdjust="0"/>
  </p:normalViewPr>
  <p:slideViewPr>
    <p:cSldViewPr>
      <p:cViewPr>
        <p:scale>
          <a:sx n="95" d="100"/>
          <a:sy n="95" d="100"/>
        </p:scale>
        <p:origin x="108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856"/>
    </p:cViewPr>
  </p:sorterViewPr>
  <p:notesViewPr>
    <p:cSldViewPr>
      <p:cViewPr>
        <p:scale>
          <a:sx n="100" d="100"/>
          <a:sy n="100" d="100"/>
        </p:scale>
        <p:origin x="-624" y="-6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DDE789D5-B944-49B9-A42B-B6F2A5868DC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657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en-US" alt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en-US" alt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7ABC0357-9EFC-4A5B-8938-2C22C47E2A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5207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vision.bioe.orst.edu/StudyAreas/CentralOregon/" TargetMode="External"/><Relationship Id="rId4" Type="http://schemas.openxmlformats.org/officeDocument/2006/relationships/hyperlink" Target="http://explorer.bee.oregonstate.edu/Topic/CentralOregon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hyperlink" Target="https://www.ventusky.com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D63D4-FAE4-49C1-B34E-F321FF8B28CC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7147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10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81064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11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044898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12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290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D63D4-FAE4-49C1-B34E-F321FF8B28CC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934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D63D4-FAE4-49C1-B34E-F321FF8B28CC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0446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18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858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 estimated</a:t>
            </a:r>
            <a:r>
              <a:rPr lang="en-US" baseline="0" dirty="0" smtClean="0"/>
              <a:t> it would take Emily 1-2 hours to generate the shape files;  the video itself was generated by </a:t>
            </a:r>
            <a:r>
              <a:rPr lang="en-US" baseline="0" dirty="0" err="1" smtClean="0"/>
              <a:t>Vir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Ratanasanpunth</a:t>
            </a:r>
            <a:r>
              <a:rPr lang="en-US" baseline="0" dirty="0" smtClean="0"/>
              <a:t> in less than 2 hours.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http://envision.bioe.orst.edu/StudyAreas/CentralOregon/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baseline="0" dirty="0" smtClean="0"/>
          </a:p>
          <a:p>
            <a:r>
              <a:rPr lang="en-US" b="1" dirty="0" smtClean="0">
                <a:hlinkClick r:id="rId4"/>
              </a:rPr>
              <a:t>http://envision.bioe.orst.edu/caseStudies.aspx</a:t>
            </a:r>
          </a:p>
          <a:p>
            <a:r>
              <a:rPr lang="en-US" b="1" dirty="0" smtClean="0">
                <a:hlinkClick r:id="rId4"/>
              </a:rPr>
              <a:t>Central Oregon - Forests, People and Fire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This project focuses on improving our understanding of how biophysical systems, management actions, and socio-economic influences interact to affect sustainability in fire-prone landscapes under climate change. This work integrates social and ecological sciences to study a fire-prone landscape in central Oregon that includes private, state, federal, and tribal lands. We are developing a rich representation of social network influences on actor [sic] decision-making in this landscape, and coupling that with models of vegetation dynamics, fire, and habitat to identify policies and strategies for achieving landscape management goals.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87D73-AD9E-4760-B5F2-A2E2DA69BB3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37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20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912979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Oregon salt marsh (the flat area in the center of the scene), upland groundwater flowing downhill into the marsh perimeter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inspiration for this water flow vector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viz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came from wind direction and speed maps, for example, 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3"/>
              </a:rPr>
              <a:t>https://www.ventusky.com/.</a:t>
            </a:r>
            <a:endParaRPr lang="en-US" sz="1200" u="sng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“Taylor's VISTAS solution captures this concept remarkably well and opens up many potential applications for better understanding real world water quality problems and designing green infrastructure solutions”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BC0357-9EFC-4A5B-8938-2C22C47E2A99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837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6D63D4-FAE4-49C1-B34E-F321FF8B28CC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20771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87D5C2-EDF7-43E3-9A84-A542AFBE57A9}" type="slidenum">
              <a:rPr lang="en-US" altLang="en-US" sz="1200"/>
              <a:pPr eaLnBrk="1" hangingPunct="1">
                <a:spcBef>
                  <a:spcPct val="0"/>
                </a:spcBef>
              </a:pPr>
              <a:t>3</a:t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896411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187D5C2-EDF7-43E3-9A84-A542AFBE57A9}" type="slidenum">
              <a:rPr lang="en-US" altLang="en-US" sz="1200"/>
              <a:pPr eaLnBrk="1" hangingPunct="1">
                <a:spcBef>
                  <a:spcPct val="0"/>
                </a:spcBef>
              </a:pPr>
              <a:t>4</a:t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11407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5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53721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6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1963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7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8597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8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42957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1pPr>
            <a:lvl2pPr marL="741798" indent="-285307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2pPr>
            <a:lvl3pPr marL="1142730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3pPr>
            <a:lvl4pPr marL="1599222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4pPr>
            <a:lvl5pPr marL="2057214" indent="-228246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Times New Roman" pitchFamily="18" charset="0"/>
              </a:defRPr>
            </a:lvl5pPr>
            <a:lvl6pPr marL="2489680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6pPr>
            <a:lvl7pPr marL="2922145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7pPr>
            <a:lvl8pPr marL="3354611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8pPr>
            <a:lvl9pPr marL="3787076" indent="-228246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EA42F74-5C2E-4E0B-8CA7-9BAA47EF09D2}" type="slidenum">
              <a:rPr lang="en-US" altLang="en-US" sz="1200"/>
              <a:pPr eaLnBrk="1" hangingPunct="1">
                <a:spcBef>
                  <a:spcPct val="0"/>
                </a:spcBef>
              </a:pPr>
              <a:t>9</a:t>
            </a:fld>
            <a:endParaRPr lang="en-US" alt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55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AD79F26-2353-4CD9-9134-43C19B61FB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811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28A7DDD-5229-4785-8F4B-68A918AD78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64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0446AB5-C4DE-4202-8C49-D976F82AD2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8483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39CDD9C-3C72-4654-9605-4B840ABC2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706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99F3849-01F9-4DF1-87E7-5C1C0C191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2968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402F368-92BD-4C2B-B426-99F22298917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498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6F8FA0A-71B7-4304-A875-1F247EBD45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4264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CFA1AAE-2886-4081-8D8F-DFA00D2929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75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0019BB-F02D-4F98-81DE-77135D69C4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4004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C226039-E2E7-428B-BCEA-48FE5B6764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887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F80D572-EC5F-4655-8619-B3B735BBFB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875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7A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FFFFFF"/>
                </a:solidFill>
                <a:latin typeface="Arial Narrow" pitchFamily="34" charset="0"/>
              </a:defRPr>
            </a:lvl1pPr>
          </a:lstStyle>
          <a:p>
            <a:fld id="{22F0D771-D9C9-4F97-8365-9769E31304F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6478588"/>
            <a:ext cx="1700213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95" tIns="25438" rIns="63595" bIns="25438">
            <a:spAutoFit/>
          </a:bodyPr>
          <a:lstStyle>
            <a:lvl1pPr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915988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373188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831975" defTabSz="91598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289175" defTabSz="9159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746375" defTabSz="9159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203575" defTabSz="9159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660775" defTabSz="91598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400" b="0"/>
              <a:t>Cushing – EIM 2008</a:t>
            </a:r>
            <a:r>
              <a:rPr lang="en-US" altLang="en-US"/>
              <a:t> 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FFD3A7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FFD3A7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FFD3A7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FFD3A7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FFD3A7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D3A7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D3A7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D3A7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D3A7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i="1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zanoccoc@oregonstate.edu" TargetMode="External"/><Relationship Id="rId4" Type="http://schemas.openxmlformats.org/officeDocument/2006/relationships/hyperlink" Target="mailto:judyc@evergreen.edu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hyperlink" Target="https://osbd.github.io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hyperlink" Target="mailto:nik.molnar@cbi.org" TargetMode="External"/><Relationship Id="rId12" Type="http://schemas.openxmlformats.org/officeDocument/2006/relationships/hyperlink" Target="mailto:Taylor.mutch@cbi.or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zanoccoc@oregonstate.edu" TargetMode="External"/><Relationship Id="rId4" Type="http://schemas.openxmlformats.org/officeDocument/2006/relationships/hyperlink" Target="mailto:Denise.lach@oregonstate.edu" TargetMode="External"/><Relationship Id="rId5" Type="http://schemas.openxmlformats.org/officeDocument/2006/relationships/hyperlink" Target="mailto:judyc@evergreen.edu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evergreen.edu/vistas/" TargetMode="External"/><Relationship Id="rId4" Type="http://schemas.openxmlformats.org/officeDocument/2006/relationships/hyperlink" Target="http://blogs.evergreen.edu/vistas/vistas-softwar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www.dropbox.com/s/s5rtf93wx3uewk4/myvectortest.wmv?dl=0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770E-3DF4-4CB8-A796-546A44F7A334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76200" y="129302"/>
            <a:ext cx="9144000" cy="1143000"/>
          </a:xfrm>
        </p:spPr>
        <p:txBody>
          <a:bodyPr/>
          <a:lstStyle/>
          <a:p>
            <a:r>
              <a:rPr lang="en-US" altLang="en-US" sz="3200" b="1" i="1" dirty="0" smtClean="0"/>
              <a:t/>
            </a:r>
            <a:br>
              <a:rPr lang="en-US" altLang="en-US" sz="3200" b="1" i="1" dirty="0" smtClean="0"/>
            </a:br>
            <a:r>
              <a:rPr lang="en-US" altLang="en-US" sz="3200" b="1" i="1" dirty="0" smtClean="0"/>
              <a:t>Scientific Visualization and Reproducibility</a:t>
            </a:r>
            <a:br>
              <a:rPr lang="en-US" altLang="en-US" sz="3200" b="1" i="1" dirty="0" smtClean="0"/>
            </a:br>
            <a:r>
              <a:rPr lang="en-US" altLang="en-US" sz="2400" b="1" i="1" dirty="0" smtClean="0"/>
              <a:t>for Open Environmental Science</a:t>
            </a:r>
            <a:r>
              <a:rPr lang="en-US" altLang="en-US" sz="2800" b="1" i="1" dirty="0"/>
              <a:t/>
            </a:r>
            <a:br>
              <a:rPr lang="en-US" altLang="en-US" sz="2800" b="1" i="1" dirty="0"/>
            </a:br>
            <a:r>
              <a:rPr lang="en-US" altLang="en-US" sz="4000" b="1" i="1" dirty="0"/>
              <a:t> </a:t>
            </a:r>
            <a:r>
              <a:rPr lang="en-US" altLang="en-US" sz="2400" i="1" dirty="0">
                <a:solidFill>
                  <a:schemeClr val="tx2"/>
                </a:solidFill>
                <a:latin typeface="Helvetica" pitchFamily="34" charset="0"/>
              </a:rPr>
              <a:t>http</a:t>
            </a:r>
            <a:r>
              <a:rPr lang="en-US" altLang="en-US" sz="2400" i="1" dirty="0" smtClean="0">
                <a:solidFill>
                  <a:schemeClr val="tx2"/>
                </a:solidFill>
                <a:latin typeface="Helvetica" pitchFamily="34" charset="0"/>
              </a:rPr>
              <a:t>://blogs</a:t>
            </a:r>
            <a:r>
              <a:rPr lang="en-US" altLang="en-US" sz="2800" dirty="0" smtClean="0">
                <a:latin typeface="Helvetica" pitchFamily="34" charset="0"/>
              </a:rPr>
              <a:t>.</a:t>
            </a:r>
            <a:r>
              <a:rPr lang="en-US" altLang="en-US" sz="2400" i="1" dirty="0" smtClean="0">
                <a:solidFill>
                  <a:schemeClr val="tx2"/>
                </a:solidFill>
                <a:latin typeface="Helvetica" pitchFamily="34" charset="0"/>
              </a:rPr>
              <a:t>evergreen.edu/vistas</a:t>
            </a:r>
            <a:endParaRPr lang="en-US" altLang="en-US" sz="2400" i="1" dirty="0">
              <a:solidFill>
                <a:schemeClr val="tx2"/>
              </a:solidFill>
              <a:latin typeface="Helvetica" pitchFamily="34" charset="0"/>
            </a:endParaRPr>
          </a:p>
        </p:txBody>
      </p:sp>
      <p:graphicFrame>
        <p:nvGraphicFramePr>
          <p:cNvPr id="202817" name="Group 10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2979"/>
              </p:ext>
            </p:extLst>
          </p:nvPr>
        </p:nvGraphicFramePr>
        <p:xfrm>
          <a:off x="2871536" y="2286000"/>
          <a:ext cx="3913298" cy="1757747"/>
        </p:xfrm>
        <a:graphic>
          <a:graphicData uri="http://schemas.openxmlformats.org/drawingml/2006/table">
            <a:tbl>
              <a:tblPr/>
              <a:tblGrid>
                <a:gridCol w="3913298"/>
              </a:tblGrid>
              <a:tr h="17577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Denise </a:t>
                      </a: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Lach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and Chad </a:t>
                      </a: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Zanocco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School of Public Policy </a:t>
                      </a:r>
                      <a:b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Oregon State University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Corvallis OR, USA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+mn-cs"/>
                          <a:hlinkClick r:id="rId3"/>
                        </a:rPr>
                        <a:t>Denise.lach@oregonstate.edu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+mn-cs"/>
                          <a:hlinkClick r:id="rId3"/>
                        </a:rPr>
                        <a:t>zanoccoc@oregonstate.edu</a:t>
                      </a:r>
                      <a:r>
                        <a:rPr lang="en-US" sz="1600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+mn-cs"/>
                        </a:rPr>
                        <a:t> 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10" name="Text Box 62"/>
          <p:cNvSpPr txBox="1">
            <a:spLocks noChangeArrowheads="1"/>
          </p:cNvSpPr>
          <p:nvPr/>
        </p:nvSpPr>
        <p:spPr bwMode="auto">
          <a:xfrm>
            <a:off x="746125" y="3622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graphicFrame>
        <p:nvGraphicFramePr>
          <p:cNvPr id="202814" name="Group 10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410268"/>
              </p:ext>
            </p:extLst>
          </p:nvPr>
        </p:nvGraphicFramePr>
        <p:xfrm>
          <a:off x="175982" y="2286000"/>
          <a:ext cx="2948218" cy="1456944"/>
        </p:xfrm>
        <a:graphic>
          <a:graphicData uri="http://schemas.openxmlformats.org/drawingml/2006/table">
            <a:tbl>
              <a:tblPr/>
              <a:tblGrid>
                <a:gridCol w="2948218"/>
              </a:tblGrid>
              <a:tr h="13558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Judith B. Cushing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Computer Science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The Evergreen State College</a:t>
                      </a:r>
                      <a:b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Olympia WA, USA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hlinkClick r:id="rId4"/>
                        </a:rPr>
                        <a:t>judyc@evergreen.edu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2812" name="Text Box 1084"/>
          <p:cNvSpPr txBox="1">
            <a:spLocks noChangeArrowheads="1"/>
          </p:cNvSpPr>
          <p:nvPr/>
        </p:nvSpPr>
        <p:spPr bwMode="auto">
          <a:xfrm>
            <a:off x="6765925" y="3165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202832" name="Picture 9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5638800"/>
            <a:ext cx="692683" cy="50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833" name="Picture 11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886" y="990600"/>
            <a:ext cx="1051036" cy="111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9" descr="nsf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10369"/>
            <a:ext cx="990600" cy="99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3" descr="HJA_newtlogo_hi_res_nonam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6248400"/>
            <a:ext cx="707527" cy="50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66" y="1099169"/>
            <a:ext cx="1043218" cy="1038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Group 10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34830"/>
              </p:ext>
            </p:extLst>
          </p:nvPr>
        </p:nvGraphicFramePr>
        <p:xfrm>
          <a:off x="121477" y="4289958"/>
          <a:ext cx="9144000" cy="2328902"/>
        </p:xfrm>
        <a:graphic>
          <a:graphicData uri="http://schemas.openxmlformats.org/drawingml/2006/table">
            <a:tbl>
              <a:tblPr/>
              <a:tblGrid>
                <a:gridCol w="9144000"/>
              </a:tblGrid>
              <a:tr h="23289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Acknowledgements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VISTAS team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:  Nik Stevenson-Molnar &amp; Ken </a:t>
                      </a: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Ferschweiler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(Conservation Biology Inst.) </a:t>
                      </a:r>
                      <a:b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Mike Bailey &amp; </a:t>
                      </a: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Kirstsen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Winters (OSU), Susan Stafford (Univ. Minnesota)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VISTAS collaborators 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:  Bob McKane &amp; Allen Brookes (EPA),  John </a:t>
                      </a: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Bolte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 Christoph Thomas, </a:t>
                      </a:r>
                      <a:b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&amp; Dominique Bachelet (OSU)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Funding</a:t>
                      </a: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:  </a:t>
                      </a:r>
                      <a:r>
                        <a:rPr kumimoji="0" lang="en-US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NSF:ABI-BIO 10-62572, S&amp;CC-IIS-CISE 16-37334</a:t>
                      </a:r>
                      <a:endParaRPr kumimoji="0" lang="en-US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Group 10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838966"/>
              </p:ext>
            </p:extLst>
          </p:nvPr>
        </p:nvGraphicFramePr>
        <p:xfrm>
          <a:off x="6532169" y="2286000"/>
          <a:ext cx="2535631" cy="1213104"/>
        </p:xfrm>
        <a:graphic>
          <a:graphicData uri="http://schemas.openxmlformats.org/drawingml/2006/table">
            <a:tbl>
              <a:tblPr/>
              <a:tblGrid>
                <a:gridCol w="2535631"/>
              </a:tblGrid>
              <a:tr h="11521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Jonathan </a:t>
                      </a:r>
                      <a:r>
                        <a:rPr kumimoji="0" lang="en-US" alt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Halama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Environmental Science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Oregon State University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600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+mn-cs"/>
                        </a:rPr>
                        <a:t>halamaj@oregonstate.edu </a:t>
                      </a:r>
                      <a:endParaRPr kumimoji="0" lang="en-US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" name="Group 10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478760"/>
              </p:ext>
            </p:extLst>
          </p:nvPr>
        </p:nvGraphicFramePr>
        <p:xfrm>
          <a:off x="1411742" y="6161660"/>
          <a:ext cx="6472916" cy="612164"/>
        </p:xfrm>
        <a:graphic>
          <a:graphicData uri="http://schemas.openxmlformats.org/drawingml/2006/table">
            <a:tbl>
              <a:tblPr/>
              <a:tblGrid>
                <a:gridCol w="6472916"/>
              </a:tblGrid>
              <a:tr h="61216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Presented at the 3</a:t>
                      </a:r>
                      <a:r>
                        <a:rPr kumimoji="0" lang="en-US" altLang="en-US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rd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Annual Workshop </a:t>
                      </a:r>
                      <a:r>
                        <a:rPr kumimoji="0" lang="en-US" altLang="en-US" sz="16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Open Science in Big Data 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hlinkClick r:id="rId10"/>
                        </a:rPr>
                        <a:t>https://osbd.github.io/</a:t>
                      </a:r>
                      <a:r>
                        <a:rPr kumimoji="0" lang="en-US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IEEE Big Data 2018, December 10, 2018, Seattle WA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8738" y="-24094"/>
            <a:ext cx="9144000" cy="1143000"/>
          </a:xfrm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r>
              <a:rPr lang="en-US" altLang="en-US" sz="4000" dirty="0" smtClean="0"/>
              <a:t>What visualization needed for replication? </a:t>
            </a:r>
            <a:r>
              <a:rPr lang="en-US" altLang="en-US" sz="4000" b="1" dirty="0" smtClean="0"/>
              <a:t/>
            </a:r>
            <a:br>
              <a:rPr lang="en-US" altLang="en-US" sz="4000" b="1" dirty="0" smtClean="0"/>
            </a:br>
            <a:endParaRPr lang="en-US" altLang="en-US" sz="3600" i="1" dirty="0" smtClean="0">
              <a:solidFill>
                <a:schemeClr val="tx2"/>
              </a:solidFill>
              <a:latin typeface="Helvetic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4600" y="888073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Everything VISTAS does….. </a:t>
            </a:r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auto">
          <a:xfrm>
            <a:off x="273362" y="1229866"/>
            <a:ext cx="8839200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2800" dirty="0" smtClean="0">
                <a:solidFill>
                  <a:srgbClr val="FFFFD7"/>
                </a:solidFill>
              </a:rPr>
              <a:t>Given:  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dirty="0" smtClean="0">
                <a:solidFill>
                  <a:srgbClr val="FFFFD7"/>
                </a:solidFill>
              </a:rPr>
              <a:t>gridded data of one or more features, </a:t>
            </a:r>
            <a:r>
              <a:rPr lang="en-US" dirty="0" err="1" smtClean="0">
                <a:solidFill>
                  <a:srgbClr val="FFFFD7"/>
                </a:solidFill>
              </a:rPr>
              <a:t>lat</a:t>
            </a:r>
            <a:r>
              <a:rPr lang="en-US" dirty="0" smtClean="0">
                <a:solidFill>
                  <a:srgbClr val="FFFFD7"/>
                </a:solidFill>
              </a:rPr>
              <a:t>/long &amp; resolution</a:t>
            </a:r>
          </a:p>
          <a:p>
            <a:pPr eaLnBrk="1" hangingPunct="1">
              <a:spcBef>
                <a:spcPct val="0"/>
              </a:spcBef>
              <a:defRPr/>
            </a:pPr>
            <a:r>
              <a:rPr lang="en-US" sz="2800" dirty="0" smtClean="0">
                <a:solidFill>
                  <a:srgbClr val="FFFFD7"/>
                </a:solidFill>
              </a:rPr>
              <a:t>VISTAS will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>
                <a:solidFill>
                  <a:srgbClr val="FFFFD7"/>
                </a:solidFill>
              </a:rPr>
              <a:t>G</a:t>
            </a:r>
            <a:r>
              <a:rPr lang="en-US" sz="2000" dirty="0" smtClean="0">
                <a:solidFill>
                  <a:srgbClr val="FFFFD7"/>
                </a:solidFill>
              </a:rPr>
              <a:t>enerate </a:t>
            </a:r>
            <a:r>
              <a:rPr lang="en-US" sz="2000" dirty="0">
                <a:solidFill>
                  <a:srgbClr val="FFFFD7"/>
                </a:solidFill>
              </a:rPr>
              <a:t>a “</a:t>
            </a:r>
            <a:r>
              <a:rPr lang="en-US" sz="2000" dirty="0" smtClean="0">
                <a:solidFill>
                  <a:srgbClr val="FFFFD7"/>
                </a:solidFill>
              </a:rPr>
              <a:t>3D” map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>
                <a:solidFill>
                  <a:srgbClr val="FFFFD7"/>
                </a:solidFill>
              </a:rPr>
              <a:t>D</a:t>
            </a:r>
            <a:r>
              <a:rPr lang="en-US" sz="2000" dirty="0" smtClean="0">
                <a:solidFill>
                  <a:srgbClr val="FFFFD7"/>
                </a:solidFill>
              </a:rPr>
              <a:t>rape the feature(s) across the landscape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D7"/>
                </a:solidFill>
              </a:rPr>
              <a:t>View several variables on maps side by side or overlapping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>
                <a:solidFill>
                  <a:srgbClr val="FFFFD7"/>
                </a:solidFill>
              </a:rPr>
              <a:t>Generate simple statistics</a:t>
            </a:r>
            <a:endParaRPr lang="en-US" sz="2000" dirty="0" smtClean="0">
              <a:solidFill>
                <a:srgbClr val="FFFFD7"/>
              </a:solidFill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sz="2800" u="sng" dirty="0" smtClean="0">
                <a:solidFill>
                  <a:srgbClr val="FFFFD7"/>
                </a:solidFill>
              </a:rPr>
              <a:t>Our</a:t>
            </a:r>
            <a:r>
              <a:rPr lang="en-US" sz="2800" dirty="0" smtClean="0">
                <a:solidFill>
                  <a:srgbClr val="FFFFD7"/>
                </a:solidFill>
              </a:rPr>
              <a:t> collaborators can then (</a:t>
            </a:r>
            <a:r>
              <a:rPr lang="en-US" sz="2800" u="sng" dirty="0" smtClean="0">
                <a:solidFill>
                  <a:srgbClr val="FFFFD7"/>
                </a:solidFill>
              </a:rPr>
              <a:t>easily and quickly</a:t>
            </a:r>
            <a:r>
              <a:rPr lang="en-US" sz="2800" dirty="0" smtClean="0">
                <a:solidFill>
                  <a:srgbClr val="FFFFD7"/>
                </a:solidFill>
              </a:rPr>
              <a:t>)</a:t>
            </a:r>
            <a:endParaRPr lang="en-US" sz="2800" dirty="0" smtClean="0">
              <a:solidFill>
                <a:srgbClr val="FFFFD7"/>
              </a:solidFill>
            </a:endParaRP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>
                <a:solidFill>
                  <a:srgbClr val="FFFFD7"/>
                </a:solidFill>
              </a:rPr>
              <a:t>V</a:t>
            </a:r>
            <a:r>
              <a:rPr lang="en-US" sz="2000" dirty="0" smtClean="0">
                <a:solidFill>
                  <a:srgbClr val="FFFFD7"/>
                </a:solidFill>
              </a:rPr>
              <a:t>iew &amp; explore data</a:t>
            </a:r>
          </a:p>
          <a:p>
            <a:pPr lvl="2" eaLnBrk="1" hangingPunct="1">
              <a:spcBef>
                <a:spcPct val="0"/>
              </a:spcBef>
              <a:defRPr/>
            </a:pPr>
            <a:r>
              <a:rPr lang="en-US" dirty="0" smtClean="0">
                <a:solidFill>
                  <a:srgbClr val="FFFFD7"/>
                </a:solidFill>
              </a:rPr>
              <a:t>over time—animation </a:t>
            </a:r>
          </a:p>
          <a:p>
            <a:pPr lvl="2" eaLnBrk="1" hangingPunct="1">
              <a:spcBef>
                <a:spcPct val="0"/>
              </a:spcBef>
              <a:defRPr/>
            </a:pPr>
            <a:r>
              <a:rPr lang="en-US" dirty="0">
                <a:solidFill>
                  <a:srgbClr val="FFFFD7"/>
                </a:solidFill>
              </a:rPr>
              <a:t>o</a:t>
            </a:r>
            <a:r>
              <a:rPr lang="en-US" dirty="0" smtClean="0">
                <a:solidFill>
                  <a:srgbClr val="FFFFD7"/>
                </a:solidFill>
              </a:rPr>
              <a:t>ver space—flythrough</a:t>
            </a:r>
          </a:p>
          <a:p>
            <a:pPr lvl="2" eaLnBrk="1" hangingPunct="1">
              <a:spcBef>
                <a:spcPct val="0"/>
              </a:spcBef>
              <a:defRPr/>
            </a:pPr>
            <a:r>
              <a:rPr lang="en-US" dirty="0">
                <a:solidFill>
                  <a:srgbClr val="FFFFD7"/>
                </a:solidFill>
              </a:rPr>
              <a:t>o</a:t>
            </a:r>
            <a:r>
              <a:rPr lang="en-US" dirty="0" smtClean="0">
                <a:solidFill>
                  <a:srgbClr val="FFFFD7"/>
                </a:solidFill>
              </a:rPr>
              <a:t>ver data—inspect, filter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>
                <a:solidFill>
                  <a:srgbClr val="FFFFD7"/>
                </a:solidFill>
              </a:rPr>
              <a:t>A</a:t>
            </a:r>
            <a:r>
              <a:rPr lang="en-US" sz="2000" dirty="0" smtClean="0">
                <a:solidFill>
                  <a:srgbClr val="FFFFD7"/>
                </a:solidFill>
              </a:rPr>
              <a:t>nnotate </a:t>
            </a:r>
            <a:r>
              <a:rPr lang="en-US" sz="2000" dirty="0">
                <a:solidFill>
                  <a:srgbClr val="FFFFD7"/>
                </a:solidFill>
              </a:rPr>
              <a:t>the map with 2D graphs </a:t>
            </a:r>
            <a:r>
              <a:rPr lang="en-US" sz="2000" dirty="0" smtClean="0">
                <a:solidFill>
                  <a:srgbClr val="FFFFD7"/>
                </a:solidFill>
              </a:rPr>
              <a:t>and some statistics   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>
                <a:solidFill>
                  <a:srgbClr val="FFFFD7"/>
                </a:solidFill>
              </a:rPr>
              <a:t>L</a:t>
            </a:r>
            <a:r>
              <a:rPr lang="en-US" sz="2000" dirty="0" smtClean="0">
                <a:solidFill>
                  <a:srgbClr val="FFFFD7"/>
                </a:solidFill>
              </a:rPr>
              <a:t>abel the map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>
                <a:solidFill>
                  <a:srgbClr val="FFFFD7"/>
                </a:solidFill>
              </a:rPr>
              <a:t>S</a:t>
            </a:r>
            <a:r>
              <a:rPr lang="en-US" sz="2000" dirty="0" smtClean="0">
                <a:solidFill>
                  <a:srgbClr val="FFFFD7"/>
                </a:solidFill>
              </a:rPr>
              <a:t>ave the project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D7"/>
                </a:solidFill>
              </a:rPr>
              <a:t>Export visualizations</a:t>
            </a:r>
            <a:endParaRPr lang="en-US" sz="2800" dirty="0">
              <a:solidFill>
                <a:srgbClr val="FFFFD7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53200" y="5832344"/>
            <a:ext cx="662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Plus</a:t>
            </a:r>
            <a:r>
              <a:rPr lang="mr-IN" sz="4800" dirty="0" smtClean="0"/>
              <a:t>…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307419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987" y="51988"/>
            <a:ext cx="9144000" cy="1143000"/>
          </a:xfrm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r>
              <a:rPr lang="en-US" altLang="en-US" sz="4000" dirty="0" smtClean="0"/>
              <a:t>What Visualization for </a:t>
            </a:r>
            <a:r>
              <a:rPr lang="en-US" altLang="en-US" sz="4000" dirty="0"/>
              <a:t>R</a:t>
            </a:r>
            <a:r>
              <a:rPr lang="en-US" altLang="en-US" sz="4000" dirty="0" smtClean="0"/>
              <a:t>eplication? </a:t>
            </a:r>
            <a:r>
              <a:rPr lang="en-US" altLang="en-US" sz="4000" b="1" dirty="0" smtClean="0"/>
              <a:t/>
            </a:r>
            <a:br>
              <a:rPr lang="en-US" altLang="en-US" sz="4000" b="1" dirty="0" smtClean="0"/>
            </a:br>
            <a:endParaRPr lang="en-US" altLang="en-US" sz="3600" i="1" dirty="0" smtClean="0">
              <a:solidFill>
                <a:schemeClr val="tx2"/>
              </a:solidFill>
              <a:latin typeface="Helvetic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939" y="1100781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</a:t>
            </a:r>
            <a:r>
              <a:rPr lang="x-none" dirty="0"/>
              <a:t>analytical capability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</a:t>
            </a:r>
            <a:r>
              <a:rPr lang="x-none" dirty="0"/>
              <a:t>nteractive landscape shifting to align </a:t>
            </a:r>
            <a:r>
              <a:rPr lang="en-US" dirty="0"/>
              <a:t>maps</a:t>
            </a:r>
            <a:r>
              <a:rPr lang="x-none" dirty="0"/>
              <a:t> </a:t>
            </a:r>
            <a:endParaRPr lang="en-US" dirty="0"/>
          </a:p>
          <a:p>
            <a:r>
              <a:rPr lang="en-US" dirty="0"/>
              <a:t>S</a:t>
            </a:r>
            <a:r>
              <a:rPr lang="x-none" dirty="0"/>
              <a:t>cale scenes independently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Accommodate other sub-domains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</a:t>
            </a:r>
            <a:r>
              <a:rPr lang="x-none" dirty="0" smtClean="0"/>
              <a:t>ore </a:t>
            </a:r>
            <a:r>
              <a:rPr lang="x-none" dirty="0"/>
              <a:t>kinds of input </a:t>
            </a:r>
            <a:r>
              <a:rPr lang="x-none" dirty="0" smtClean="0"/>
              <a:t>data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</a:t>
            </a:r>
            <a:r>
              <a:rPr lang="x-none" dirty="0" smtClean="0"/>
              <a:t>ew </a:t>
            </a:r>
            <a:r>
              <a:rPr lang="x-none" dirty="0"/>
              <a:t>visualization </a:t>
            </a:r>
            <a:r>
              <a:rPr lang="x-none" dirty="0" smtClean="0"/>
              <a:t>types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00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9987" y="51988"/>
            <a:ext cx="9144000" cy="1143000"/>
          </a:xfrm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r>
              <a:rPr lang="en-US" altLang="en-US" sz="4000" dirty="0" smtClean="0"/>
              <a:t>What Visualization for </a:t>
            </a:r>
            <a:r>
              <a:rPr lang="en-US" altLang="en-US" sz="4000" dirty="0"/>
              <a:t>R</a:t>
            </a:r>
            <a:r>
              <a:rPr lang="en-US" altLang="en-US" sz="4000" dirty="0" smtClean="0"/>
              <a:t>eplication? </a:t>
            </a:r>
            <a:r>
              <a:rPr lang="en-US" altLang="en-US" sz="4000" b="1" dirty="0" smtClean="0"/>
              <a:t/>
            </a:r>
            <a:br>
              <a:rPr lang="en-US" altLang="en-US" sz="4000" b="1" dirty="0" smtClean="0"/>
            </a:br>
            <a:endParaRPr lang="en-US" altLang="en-US" sz="3600" i="1" dirty="0" smtClean="0">
              <a:solidFill>
                <a:schemeClr val="tx2"/>
              </a:solidFill>
              <a:latin typeface="Helvetic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2939" y="1100781"/>
            <a:ext cx="7924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Increased </a:t>
            </a:r>
            <a:r>
              <a:rPr lang="x-none" dirty="0"/>
              <a:t>analytical capability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I</a:t>
            </a:r>
            <a:r>
              <a:rPr lang="x-none" dirty="0"/>
              <a:t>nteractive landscape shifting to align </a:t>
            </a:r>
            <a:r>
              <a:rPr lang="en-US" dirty="0"/>
              <a:t>maps</a:t>
            </a:r>
            <a:r>
              <a:rPr lang="x-none" dirty="0"/>
              <a:t> </a:t>
            </a:r>
            <a:endParaRPr lang="en-US" dirty="0"/>
          </a:p>
          <a:p>
            <a:r>
              <a:rPr lang="en-US" dirty="0"/>
              <a:t>S</a:t>
            </a:r>
            <a:r>
              <a:rPr lang="x-none" dirty="0"/>
              <a:t>cale scenes independently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Accommodate other sub-domains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M</a:t>
            </a:r>
            <a:r>
              <a:rPr lang="x-none" dirty="0" smtClean="0"/>
              <a:t>ore </a:t>
            </a:r>
            <a:r>
              <a:rPr lang="x-none" dirty="0"/>
              <a:t>kinds of input </a:t>
            </a:r>
            <a:r>
              <a:rPr lang="x-none" dirty="0" smtClean="0"/>
              <a:t>data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</a:t>
            </a:r>
            <a:r>
              <a:rPr lang="x-none" dirty="0" smtClean="0"/>
              <a:t>ew </a:t>
            </a:r>
            <a:r>
              <a:rPr lang="x-none" dirty="0"/>
              <a:t>visualization </a:t>
            </a:r>
            <a:r>
              <a:rPr lang="x-none" dirty="0" smtClean="0"/>
              <a:t>types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82939" y="4231070"/>
            <a:ext cx="7582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Staying power across platforms, O/S releases</a:t>
            </a:r>
            <a:r>
              <a:rPr lang="mr-IN" sz="2800" dirty="0"/>
              <a:t>…</a:t>
            </a:r>
            <a:r>
              <a:rPr lang="en-US" sz="2800" dirty="0"/>
              <a:t>. </a:t>
            </a:r>
            <a:endParaRPr lang="en-US" sz="2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82939" y="4981208"/>
            <a:ext cx="815543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i="1" dirty="0"/>
              <a:t>Why not general-purpose vis s/w (</a:t>
            </a:r>
            <a:r>
              <a:rPr lang="en-US" sz="2800" i="1" dirty="0" err="1"/>
              <a:t>ParaView</a:t>
            </a:r>
            <a:r>
              <a:rPr lang="en-US" sz="2800" i="1" dirty="0"/>
              <a:t>, VTK</a:t>
            </a:r>
            <a:r>
              <a:rPr lang="mr-IN" sz="2800" i="1" dirty="0"/>
              <a:t>…</a:t>
            </a:r>
            <a:r>
              <a:rPr lang="en-US" sz="2800" i="1" dirty="0" smtClean="0"/>
              <a:t>)?</a:t>
            </a:r>
            <a:endParaRPr lang="en-US" sz="28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5587729"/>
            <a:ext cx="8392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Heer</a:t>
            </a:r>
            <a:r>
              <a:rPr lang="en-US" dirty="0" smtClean="0"/>
              <a:t>]  Model UI actions in a </a:t>
            </a:r>
            <a:r>
              <a:rPr lang="en-US" sz="3200" dirty="0" smtClean="0"/>
              <a:t>domain-specific </a:t>
            </a:r>
            <a:r>
              <a:rPr lang="en-US" dirty="0" smtClean="0"/>
              <a:t>language, </a:t>
            </a:r>
          </a:p>
          <a:p>
            <a:r>
              <a:rPr lang="en-US" dirty="0"/>
              <a:t> </a:t>
            </a:r>
            <a:r>
              <a:rPr lang="en-US" dirty="0" smtClean="0"/>
              <a:t>    Then decouple the UI from the underlying  runtime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4526"/>
            <a:ext cx="9144000" cy="1143000"/>
          </a:xfrm>
        </p:spPr>
        <p:txBody>
          <a:bodyPr/>
          <a:lstStyle/>
          <a:p>
            <a:r>
              <a:rPr lang="en-US" altLang="en-US" sz="3600" b="1" i="1" dirty="0"/>
              <a:t>Scientific Visualization and Reproducibility</a:t>
            </a:r>
            <a:br>
              <a:rPr lang="en-US" altLang="en-US" sz="3600" b="1" i="1" dirty="0"/>
            </a:br>
            <a:r>
              <a:rPr lang="en-US" altLang="en-US" sz="2800" b="1" i="1" dirty="0" smtClean="0"/>
              <a:t>for ecological studies of topographically </a:t>
            </a:r>
            <a:r>
              <a:rPr lang="en-US" altLang="en-US" sz="2800" b="1" i="1" dirty="0"/>
              <a:t>complex </a:t>
            </a:r>
            <a:r>
              <a:rPr lang="en-US" altLang="en-US" sz="2800" b="1" i="1" dirty="0" smtClean="0"/>
              <a:t>landscapes</a:t>
            </a:r>
            <a:endParaRPr lang="en-US" altLang="en-US" sz="2800" i="1" dirty="0">
              <a:solidFill>
                <a:schemeClr val="tx2"/>
              </a:solidFill>
              <a:latin typeface="Helvetic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79F26-2353-4CD9-9134-43C19B61FB0D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1500" y="1675148"/>
            <a:ext cx="8001000" cy="4967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lang="en-US" altLang="en-US" b="0" dirty="0" smtClean="0"/>
              <a:t>Textbook reproducibility for complex </a:t>
            </a:r>
            <a:r>
              <a:rPr lang="en-US" altLang="en-US" b="0" dirty="0"/>
              <a:t>ecological </a:t>
            </a:r>
            <a:r>
              <a:rPr lang="en-US" altLang="en-US" b="0" dirty="0" smtClean="0"/>
              <a:t>systems ?</a:t>
            </a:r>
            <a:br>
              <a:rPr lang="en-US" altLang="en-US" b="0" dirty="0" smtClean="0"/>
            </a:br>
            <a:endParaRPr lang="en-US" altLang="en-US" b="0" dirty="0"/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en-US" b="0" dirty="0"/>
              <a:t>Consider instead triangulation for replication </a:t>
            </a:r>
            <a:r>
              <a:rPr lang="en-US" altLang="en-US" b="0" dirty="0" smtClean="0"/>
              <a:t/>
            </a:r>
            <a:br>
              <a:rPr lang="en-US" altLang="en-US" b="0" dirty="0" smtClean="0"/>
            </a:br>
            <a:endParaRPr lang="en-US" altLang="en-US" b="0" dirty="0"/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en-US" b="0" dirty="0"/>
              <a:t>3D Terrain Visualization </a:t>
            </a:r>
            <a:r>
              <a:rPr lang="en-US" altLang="en-US" b="0" u="sng" dirty="0"/>
              <a:t>is</a:t>
            </a:r>
            <a:r>
              <a:rPr lang="en-US" altLang="en-US" b="0" dirty="0"/>
              <a:t> useful for model </a:t>
            </a:r>
            <a:r>
              <a:rPr lang="en-US" altLang="en-US" b="0" dirty="0" smtClean="0"/>
              <a:t>validation</a:t>
            </a:r>
            <a:br>
              <a:rPr lang="en-US" altLang="en-US" b="0" dirty="0" smtClean="0"/>
            </a:br>
            <a:endParaRPr lang="en-US" altLang="en-US" b="0" dirty="0"/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lang="en-US" altLang="en-US" b="0" dirty="0" smtClean="0"/>
              <a:t>Triangulation is analogous </a:t>
            </a:r>
            <a:r>
              <a:rPr lang="en-US" altLang="en-US" b="0" dirty="0"/>
              <a:t>to model validation, </a:t>
            </a:r>
            <a:r>
              <a:rPr lang="en-US" altLang="en-US" b="0" dirty="0" smtClean="0"/>
              <a:t>so….</a:t>
            </a:r>
            <a:br>
              <a:rPr lang="en-US" altLang="en-US" b="0" dirty="0" smtClean="0"/>
            </a:br>
            <a:endParaRPr lang="en-US" altLang="en-US" b="0" dirty="0" smtClean="0"/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lang="en-US" altLang="en-US" b="0" dirty="0" smtClean="0"/>
              <a:t>To confirm our hypothesis:</a:t>
            </a:r>
          </a:p>
          <a:p>
            <a:pPr marL="914400" lvl="1" indent="-457200">
              <a:spcBef>
                <a:spcPct val="20000"/>
              </a:spcBef>
              <a:buFontTx/>
              <a:buAutoNum type="alphaLcPeriod"/>
            </a:pPr>
            <a:r>
              <a:rPr lang="en-US" sz="2800" b="0" dirty="0" smtClean="0"/>
              <a:t>The </a:t>
            </a:r>
            <a:r>
              <a:rPr lang="en-US" sz="2800" b="0" dirty="0"/>
              <a:t>“right”  visualization </a:t>
            </a:r>
            <a:r>
              <a:rPr lang="en-US" sz="2800" b="0" dirty="0" smtClean="0"/>
              <a:t>software!</a:t>
            </a:r>
            <a:endParaRPr lang="en-US" sz="2000" b="0" dirty="0" smtClean="0"/>
          </a:p>
          <a:p>
            <a:pPr marL="914400" lvl="1" indent="-457200">
              <a:spcBef>
                <a:spcPct val="20000"/>
              </a:spcBef>
              <a:buFontTx/>
              <a:buAutoNum type="alphaLcPeriod"/>
            </a:pPr>
            <a:r>
              <a:rPr lang="en-US" sz="2000" b="0" dirty="0"/>
              <a:t>D</a:t>
            </a:r>
            <a:r>
              <a:rPr lang="en-US" sz="2000" b="0" dirty="0" smtClean="0"/>
              <a:t>emonstration:  ecologist(s) using visualization for </a:t>
            </a:r>
            <a:r>
              <a:rPr lang="en-US" sz="2000" b="0" dirty="0" smtClean="0"/>
              <a:t>replication</a:t>
            </a:r>
            <a:r>
              <a:rPr lang="mr-IN" sz="2000" b="0" dirty="0" smtClean="0"/>
              <a:t>…</a:t>
            </a:r>
            <a:endParaRPr lang="en-US" sz="2000" b="0" dirty="0" smtClean="0"/>
          </a:p>
          <a:p>
            <a:pPr marL="914400" lvl="1" indent="-457200">
              <a:spcBef>
                <a:spcPct val="20000"/>
              </a:spcBef>
              <a:buAutoNum type="alphaLcPeriod"/>
            </a:pPr>
            <a:r>
              <a:rPr lang="en-US" sz="2000" b="0" dirty="0" smtClean="0"/>
              <a:t>Open data as well as </a:t>
            </a:r>
            <a:r>
              <a:rPr lang="en-US" sz="2000" b="0" dirty="0" smtClean="0"/>
              <a:t>software</a:t>
            </a:r>
            <a:r>
              <a:rPr lang="mr-IN" sz="2000" b="0" dirty="0" smtClean="0"/>
              <a:t>…</a:t>
            </a:r>
            <a:r>
              <a:rPr lang="en-US" sz="2000" b="0" dirty="0" smtClean="0"/>
              <a:t>.</a:t>
            </a:r>
            <a:endParaRPr lang="en-US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56373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09800"/>
            <a:ext cx="7772400" cy="1143000"/>
          </a:xfrm>
        </p:spPr>
        <p:txBody>
          <a:bodyPr/>
          <a:lstStyle/>
          <a:p>
            <a:r>
              <a:rPr lang="en-US" dirty="0" smtClean="0"/>
              <a:t>Questions?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Discussion?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Suggestions?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CDD9C-3C72-4654-9605-4B840ABC238D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370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CDD9C-3C72-4654-9605-4B840ABC238D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359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0019BB-F02D-4F98-81DE-77135D69C49A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133600"/>
            <a:ext cx="6649611" cy="32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9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770E-3DF4-4CB8-A796-546A44F7A334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76200" y="129302"/>
            <a:ext cx="9144000" cy="1143000"/>
          </a:xfrm>
        </p:spPr>
        <p:txBody>
          <a:bodyPr/>
          <a:lstStyle/>
          <a:p>
            <a:r>
              <a:rPr lang="en-US" altLang="en-US" sz="4000" b="1" i="1" dirty="0"/>
              <a:t/>
            </a:r>
            <a:br>
              <a:rPr lang="en-US" altLang="en-US" sz="4000" b="1" i="1" dirty="0"/>
            </a:br>
            <a:r>
              <a:rPr lang="en-US" altLang="en-US" sz="4000" b="1" i="1" dirty="0" smtClean="0"/>
              <a:t>Contact Us</a:t>
            </a:r>
            <a:r>
              <a:rPr lang="en-US" altLang="en-US" sz="3200" b="1" i="1" dirty="0" smtClean="0"/>
              <a:t> </a:t>
            </a:r>
            <a:br>
              <a:rPr lang="en-US" altLang="en-US" sz="3200" b="1" i="1" dirty="0" smtClean="0"/>
            </a:br>
            <a:r>
              <a:rPr lang="en-US" altLang="en-US" sz="3200" b="1" i="1" dirty="0" smtClean="0"/>
              <a:t>Visualization of Terrestrial  &amp; Aquatic Systems</a:t>
            </a:r>
            <a:br>
              <a:rPr lang="en-US" altLang="en-US" sz="3200" b="1" i="1" dirty="0" smtClean="0"/>
            </a:br>
            <a:r>
              <a:rPr lang="en-US" altLang="en-US" sz="2400" b="1" i="1" dirty="0" smtClean="0"/>
              <a:t>Exploring data on topographically complex landscapes</a:t>
            </a:r>
            <a:r>
              <a:rPr lang="en-US" altLang="en-US" sz="2800" b="1" i="1" dirty="0"/>
              <a:t/>
            </a:r>
            <a:br>
              <a:rPr lang="en-US" altLang="en-US" sz="2800" b="1" i="1" dirty="0"/>
            </a:br>
            <a:r>
              <a:rPr lang="en-US" altLang="en-US" sz="4000" b="1" i="1" dirty="0"/>
              <a:t> </a:t>
            </a:r>
            <a:r>
              <a:rPr lang="en-US" altLang="en-US" sz="2400" i="1" dirty="0">
                <a:solidFill>
                  <a:schemeClr val="tx2"/>
                </a:solidFill>
                <a:latin typeface="Helvetica" pitchFamily="34" charset="0"/>
              </a:rPr>
              <a:t>http</a:t>
            </a:r>
            <a:r>
              <a:rPr lang="en-US" altLang="en-US" sz="2400" i="1" dirty="0" smtClean="0">
                <a:solidFill>
                  <a:schemeClr val="tx2"/>
                </a:solidFill>
                <a:latin typeface="Helvetica" pitchFamily="34" charset="0"/>
              </a:rPr>
              <a:t>://blogs</a:t>
            </a:r>
            <a:r>
              <a:rPr lang="en-US" altLang="en-US" sz="2800" dirty="0" smtClean="0">
                <a:latin typeface="Helvetica" pitchFamily="34" charset="0"/>
              </a:rPr>
              <a:t>.</a:t>
            </a:r>
            <a:r>
              <a:rPr lang="en-US" altLang="en-US" sz="2400" i="1" dirty="0" smtClean="0">
                <a:solidFill>
                  <a:schemeClr val="tx2"/>
                </a:solidFill>
                <a:latin typeface="Helvetica" pitchFamily="34" charset="0"/>
              </a:rPr>
              <a:t>evergreen.edu/vistas</a:t>
            </a:r>
            <a:endParaRPr lang="en-US" altLang="en-US" sz="2400" i="1" dirty="0">
              <a:solidFill>
                <a:schemeClr val="tx2"/>
              </a:solidFill>
              <a:latin typeface="Helvetica" pitchFamily="34" charset="0"/>
            </a:endParaRPr>
          </a:p>
        </p:txBody>
      </p:sp>
      <p:graphicFrame>
        <p:nvGraphicFramePr>
          <p:cNvPr id="202817" name="Group 10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961932"/>
              </p:ext>
            </p:extLst>
          </p:nvPr>
        </p:nvGraphicFramePr>
        <p:xfrm>
          <a:off x="2819400" y="2057400"/>
          <a:ext cx="3308350" cy="2432860"/>
        </p:xfrm>
        <a:graphic>
          <a:graphicData uri="http://schemas.openxmlformats.org/drawingml/2006/table">
            <a:tbl>
              <a:tblPr/>
              <a:tblGrid>
                <a:gridCol w="3308350"/>
              </a:tblGrid>
              <a:tr h="24328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Chad </a:t>
                      </a:r>
                      <a:r>
                        <a:rPr kumimoji="0" lang="en-US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Zanocco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Denise </a:t>
                      </a:r>
                      <a:r>
                        <a:rPr kumimoji="0" lang="en-US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Lach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Oregon State University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+mn-cs"/>
                          <a:hlinkClick r:id="rId3"/>
                        </a:rPr>
                        <a:t>zanoccoc@oregonstate.edu</a:t>
                      </a:r>
                      <a:endParaRPr lang="en-US" sz="2000" u="sng" kern="1200" dirty="0" smtClean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+mn-cs"/>
                          <a:hlinkClick r:id="rId4"/>
                        </a:rPr>
                        <a:t>Denise.lach@oregonstate.edu</a:t>
                      </a:r>
                      <a:endParaRPr kumimoji="0" lang="en-US" altLang="en-US" sz="2000" b="0" i="0" u="sng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10" name="Text Box 62"/>
          <p:cNvSpPr txBox="1">
            <a:spLocks noChangeArrowheads="1"/>
          </p:cNvSpPr>
          <p:nvPr/>
        </p:nvSpPr>
        <p:spPr bwMode="auto">
          <a:xfrm>
            <a:off x="746125" y="36226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graphicFrame>
        <p:nvGraphicFramePr>
          <p:cNvPr id="202814" name="Group 10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69492"/>
              </p:ext>
            </p:extLst>
          </p:nvPr>
        </p:nvGraphicFramePr>
        <p:xfrm>
          <a:off x="152400" y="4648200"/>
          <a:ext cx="3691855" cy="1260038"/>
        </p:xfrm>
        <a:graphic>
          <a:graphicData uri="http://schemas.openxmlformats.org/drawingml/2006/table">
            <a:tbl>
              <a:tblPr/>
              <a:tblGrid>
                <a:gridCol w="3691855"/>
              </a:tblGrid>
              <a:tr h="12600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Judith B. Cushing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The Evergreen State College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hlinkClick r:id="rId5"/>
                        </a:rPr>
                        <a:t>judyc@evergreen.edu</a:t>
                      </a: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2812" name="Text Box 1084"/>
          <p:cNvSpPr txBox="1">
            <a:spLocks noChangeArrowheads="1"/>
          </p:cNvSpPr>
          <p:nvPr/>
        </p:nvSpPr>
        <p:spPr bwMode="auto">
          <a:xfrm>
            <a:off x="6765925" y="31654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altLang="en-US"/>
          </a:p>
        </p:txBody>
      </p:sp>
      <p:pic>
        <p:nvPicPr>
          <p:cNvPr id="202832" name="Picture 9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317" y="6326257"/>
            <a:ext cx="692683" cy="50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2833" name="Picture 110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139" y="1551019"/>
            <a:ext cx="565577" cy="59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9" descr="nsf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172200"/>
            <a:ext cx="60737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3" descr="HJA_newtlogo_hi_res_nonam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374" y="6351623"/>
            <a:ext cx="707527" cy="50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45" y="1562198"/>
            <a:ext cx="659730" cy="656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Group 10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349368"/>
              </p:ext>
            </p:extLst>
          </p:nvPr>
        </p:nvGraphicFramePr>
        <p:xfrm>
          <a:off x="209123" y="6378524"/>
          <a:ext cx="8707419" cy="609600"/>
        </p:xfrm>
        <a:graphic>
          <a:graphicData uri="http://schemas.openxmlformats.org/drawingml/2006/table">
            <a:tbl>
              <a:tblPr/>
              <a:tblGrid>
                <a:gridCol w="8707419"/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NSF ABI-BIO 10-62572, </a:t>
                      </a:r>
                      <a:endParaRPr kumimoji="0" lang="en-US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Group 10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37778"/>
              </p:ext>
            </p:extLst>
          </p:nvPr>
        </p:nvGraphicFramePr>
        <p:xfrm>
          <a:off x="5832894" y="4492343"/>
          <a:ext cx="3200400" cy="2164080"/>
        </p:xfrm>
        <a:graphic>
          <a:graphicData uri="http://schemas.openxmlformats.org/drawingml/2006/table">
            <a:tbl>
              <a:tblPr/>
              <a:tblGrid>
                <a:gridCol w="3200400"/>
              </a:tblGrid>
              <a:tr h="10104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i="1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Nik Molnar, Ken </a:t>
                      </a:r>
                      <a:r>
                        <a:rPr kumimoji="0" lang="en-US" alt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Ferschweiler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Conservation Biology Inst.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u="sng" kern="1200" dirty="0" smtClean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+mn-cs"/>
                          <a:hlinkClick r:id="rId11"/>
                        </a:rPr>
                        <a:t>nik.molnar@consbio.org</a:t>
                      </a:r>
                      <a:endParaRPr lang="en-US" sz="2000" u="sng" kern="1200" dirty="0" smtClean="0"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+mn-cs"/>
                          <a:hlinkClick r:id="rId12"/>
                        </a:rPr>
                        <a:t>ken@consbio.org</a:t>
                      </a:r>
                      <a:r>
                        <a:rPr kumimoji="0" lang="en-US" altLang="en-US" sz="2000" b="0" i="0" u="sng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+mn-cs"/>
                        </a:rPr>
                        <a:t> </a:t>
                      </a: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52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76200" y="228600"/>
            <a:ext cx="9144000" cy="11430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ry </a:t>
            </a:r>
            <a:r>
              <a:rPr lang="en-US" dirty="0"/>
              <a:t>VISTAS…</a:t>
            </a:r>
            <a:br>
              <a:rPr lang="en-US" dirty="0"/>
            </a:br>
            <a:r>
              <a:rPr lang="en-US" dirty="0">
                <a:hlinkClick r:id="rId3"/>
              </a:rPr>
              <a:t>http://blogs.evergreen.edu/vistas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altLang="en-US" sz="3600" i="1" dirty="0" smtClean="0">
              <a:latin typeface="Helvetic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1828800"/>
            <a:ext cx="7239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some experience with GIS software will be helpful…. </a:t>
            </a:r>
          </a:p>
          <a:p>
            <a:endParaRPr lang="en-US" dirty="0"/>
          </a:p>
          <a:p>
            <a:r>
              <a:rPr lang="en-US" sz="2800" dirty="0" smtClean="0"/>
              <a:t>At </a:t>
            </a:r>
            <a:r>
              <a:rPr lang="en-US" sz="2800" dirty="0" smtClean="0">
                <a:hlinkClick r:id="rId4"/>
              </a:rPr>
              <a:t>…vistas/vistas-software</a:t>
            </a:r>
            <a:r>
              <a:rPr lang="en-US" sz="2800" dirty="0" smtClean="0"/>
              <a:t> you will find: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VISTAS Introduction (these slides +)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to download VISTAS EXE &amp; sample files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User documentation 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Q</a:t>
            </a:r>
            <a:r>
              <a:rPr lang="en-US" dirty="0" err="1" smtClean="0"/>
              <a:t>uickstart</a:t>
            </a:r>
            <a:r>
              <a:rPr lang="en-US" dirty="0" smtClean="0"/>
              <a:t> manuals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to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Developer documentation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Links to freely available source files</a:t>
            </a:r>
          </a:p>
        </p:txBody>
      </p:sp>
    </p:spTree>
    <p:extLst>
      <p:ext uri="{BB962C8B-B14F-4D97-AF65-F5344CB8AC3E}">
        <p14:creationId xmlns:p14="http://schemas.microsoft.com/office/powerpoint/2010/main" val="274466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8540" y="401948"/>
            <a:ext cx="7873059" cy="277461"/>
          </a:xfrm>
        </p:spPr>
        <p:txBody>
          <a:bodyPr>
            <a:noAutofit/>
          </a:bodyPr>
          <a:lstStyle/>
          <a:p>
            <a:r>
              <a:rPr lang="en-US" sz="2800" dirty="0"/>
              <a:t>June 11, 2014 VISTAS </a:t>
            </a:r>
            <a:r>
              <a:rPr lang="en-US" sz="2800" dirty="0" smtClean="0"/>
              <a:t>Flythrough,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Lakeview 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2850" y="941957"/>
            <a:ext cx="8550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Given two ENVISION </a:t>
            </a:r>
            <a:r>
              <a:rPr lang="en-US" sz="1800" dirty="0" err="1" smtClean="0"/>
              <a:t>shapefiles</a:t>
            </a:r>
            <a:r>
              <a:rPr lang="en-US" sz="1800" dirty="0" smtClean="0"/>
              <a:t>, </a:t>
            </a:r>
            <a:br>
              <a:rPr lang="en-US" sz="1800" dirty="0" smtClean="0"/>
            </a:br>
            <a:r>
              <a:rPr lang="en-US" sz="1800" dirty="0" smtClean="0"/>
              <a:t>VISTAS </a:t>
            </a:r>
            <a:r>
              <a:rPr lang="en-US" sz="1800" dirty="0"/>
              <a:t>generated </a:t>
            </a:r>
            <a:r>
              <a:rPr lang="en-US" sz="1800" dirty="0" smtClean="0"/>
              <a:t>stills </a:t>
            </a:r>
            <a:r>
              <a:rPr lang="en-US" sz="1800" dirty="0"/>
              <a:t>and </a:t>
            </a:r>
            <a:r>
              <a:rPr lang="en-US" sz="1800" dirty="0" err="1" smtClean="0"/>
              <a:t>flythroughs</a:t>
            </a:r>
            <a:r>
              <a:rPr lang="en-US" sz="1800" dirty="0" smtClean="0"/>
              <a:t> </a:t>
            </a:r>
            <a:r>
              <a:rPr lang="en-US" sz="1800" dirty="0"/>
              <a:t>of a single time </a:t>
            </a:r>
            <a:r>
              <a:rPr lang="en-US" sz="1800" dirty="0" smtClean="0"/>
              <a:t>slice, to    </a:t>
            </a:r>
          </a:p>
          <a:p>
            <a:pPr algn="ctr"/>
            <a:r>
              <a:rPr lang="en-US" sz="1800" dirty="0" smtClean="0"/>
              <a:t>show </a:t>
            </a:r>
            <a:r>
              <a:rPr lang="en-US" sz="1800" dirty="0"/>
              <a:t>fire disturbance potential </a:t>
            </a:r>
            <a:r>
              <a:rPr lang="en-US" sz="1800" dirty="0" smtClean="0"/>
              <a:t>to stakeholders</a:t>
            </a:r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1378070" y="4486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3965118" y="6435300"/>
            <a:ext cx="5544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>
                <a:latin typeface="Segoe UI" panose="020B0502040204020203" pitchFamily="34" charset="0"/>
                <a:ea typeface="Calibri" panose="020F0502020204030204" pitchFamily="34" charset="0"/>
              </a:rPr>
              <a:t>Data John </a:t>
            </a:r>
            <a:r>
              <a:rPr lang="en-US" sz="1800" i="1" dirty="0" err="1">
                <a:latin typeface="Segoe UI" panose="020B0502040204020203" pitchFamily="34" charset="0"/>
                <a:ea typeface="Calibri" panose="020F0502020204030204" pitchFamily="34" charset="0"/>
              </a:rPr>
              <a:t>Bolte</a:t>
            </a:r>
            <a:r>
              <a:rPr lang="en-US" sz="1800" i="1" dirty="0">
                <a:latin typeface="Segoe UI" panose="020B0502040204020203" pitchFamily="34" charset="0"/>
                <a:ea typeface="Calibri" panose="020F0502020204030204" pitchFamily="34" charset="0"/>
              </a:rPr>
              <a:t>, Emily Platt, and Tom Spies</a:t>
            </a:r>
            <a:endParaRPr lang="en-US" sz="1800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5590" t="16462" r="20435" b="12655"/>
          <a:stretch/>
        </p:blipFill>
        <p:spPr>
          <a:xfrm>
            <a:off x="5696991" y="1859312"/>
            <a:ext cx="3166533" cy="451739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840741" y="5308041"/>
            <a:ext cx="838940" cy="888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9" name="Group 8"/>
          <p:cNvGrpSpPr/>
          <p:nvPr/>
        </p:nvGrpSpPr>
        <p:grpSpPr>
          <a:xfrm>
            <a:off x="68607" y="3933089"/>
            <a:ext cx="3007234" cy="2696311"/>
            <a:chOff x="70344" y="3661430"/>
            <a:chExt cx="3007234" cy="2696311"/>
          </a:xfrm>
        </p:grpSpPr>
        <p:sp>
          <p:nvSpPr>
            <p:cNvPr id="7" name="TextBox 6"/>
            <p:cNvSpPr txBox="1"/>
            <p:nvPr/>
          </p:nvSpPr>
          <p:spPr>
            <a:xfrm>
              <a:off x="70344" y="3661430"/>
              <a:ext cx="256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Vegetation size (habitat)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176801" y="4022904"/>
              <a:ext cx="2900777" cy="2334837"/>
              <a:chOff x="583298" y="3858183"/>
              <a:chExt cx="3867702" cy="3113116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90739" y="3858183"/>
                <a:ext cx="316608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Giant Tree (&gt;30” </a:t>
                </a:r>
                <a:r>
                  <a:rPr lang="en-US" sz="1800" dirty="0" err="1"/>
                  <a:t>dbh</a:t>
                </a:r>
                <a:r>
                  <a:rPr lang="en-US" sz="1800" dirty="0"/>
                  <a:t>)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90739" y="4183911"/>
                <a:ext cx="343538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Large Tree (20-30” </a:t>
                </a:r>
                <a:r>
                  <a:rPr lang="en-US" sz="1800" dirty="0" err="1"/>
                  <a:t>dbh</a:t>
                </a:r>
                <a:r>
                  <a:rPr lang="en-US" sz="1800" dirty="0"/>
                  <a:t>)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90739" y="4555707"/>
                <a:ext cx="376026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Medium Tree (15-20” </a:t>
                </a:r>
                <a:r>
                  <a:rPr lang="en-US" sz="1800" dirty="0" err="1"/>
                  <a:t>dbh</a:t>
                </a:r>
                <a:r>
                  <a:rPr lang="en-US" sz="1800" dirty="0"/>
                  <a:t>)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90739" y="4877868"/>
                <a:ext cx="340118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Small Tree (10-15” </a:t>
                </a:r>
                <a:r>
                  <a:rPr lang="en-US" sz="1800" dirty="0" err="1"/>
                  <a:t>dbh</a:t>
                </a:r>
                <a:r>
                  <a:rPr lang="en-US" sz="1800" dirty="0"/>
                  <a:t>)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90739" y="5213831"/>
                <a:ext cx="240065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Pole (5-10” </a:t>
                </a:r>
                <a:r>
                  <a:rPr lang="en-US" sz="1800" dirty="0" err="1"/>
                  <a:t>dbh</a:t>
                </a:r>
                <a:r>
                  <a:rPr lang="en-US" sz="1800" dirty="0"/>
                  <a:t>)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690739" y="5509130"/>
                <a:ext cx="243485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Seedling/Sapling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90739" y="5855362"/>
                <a:ext cx="106695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Shrub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90739" y="6168148"/>
                <a:ext cx="13747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Meadow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90739" y="6478856"/>
                <a:ext cx="263448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Barren/Developed</a:t>
                </a: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4"/>
              <a:srcRect l="57044" t="52824" r="42357" b="10387"/>
              <a:stretch/>
            </p:blipFill>
            <p:spPr>
              <a:xfrm>
                <a:off x="583298" y="3932004"/>
                <a:ext cx="166456" cy="2870464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</p:grpSp>
      <p:grpSp>
        <p:nvGrpSpPr>
          <p:cNvPr id="10" name="Group 9"/>
          <p:cNvGrpSpPr/>
          <p:nvPr/>
        </p:nvGrpSpPr>
        <p:grpSpPr>
          <a:xfrm>
            <a:off x="3004192" y="3962400"/>
            <a:ext cx="2787008" cy="2164868"/>
            <a:chOff x="2725970" y="3823542"/>
            <a:chExt cx="2787008" cy="2164868"/>
          </a:xfrm>
        </p:grpSpPr>
        <p:sp>
          <p:nvSpPr>
            <p:cNvPr id="8" name="TextBox 7"/>
            <p:cNvSpPr txBox="1"/>
            <p:nvPr/>
          </p:nvSpPr>
          <p:spPr>
            <a:xfrm>
              <a:off x="2725970" y="3823542"/>
              <a:ext cx="1274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Ownership</a:t>
              </a: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784491" y="4219369"/>
              <a:ext cx="2728487" cy="1769041"/>
              <a:chOff x="3582954" y="4245429"/>
              <a:chExt cx="3637981" cy="2358721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5"/>
              <a:srcRect l="60228" t="61328" r="39004" b="10917"/>
              <a:stretch/>
            </p:blipFill>
            <p:spPr>
              <a:xfrm>
                <a:off x="3582954" y="4245429"/>
                <a:ext cx="214605" cy="2181808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3743061" y="4249158"/>
                <a:ext cx="1853498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Homeowner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743061" y="4564152"/>
                <a:ext cx="1032761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Other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743061" y="4879143"/>
                <a:ext cx="106123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Tribal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743061" y="5194137"/>
                <a:ext cx="28281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Private – Industrial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743061" y="5509130"/>
                <a:ext cx="347787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Private – Non-Industrial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743061" y="5796717"/>
                <a:ext cx="913070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State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743061" y="6111707"/>
                <a:ext cx="1255043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Federal</a:t>
                </a:r>
              </a:p>
            </p:txBody>
          </p:sp>
        </p:grpSp>
      </p:grpSp>
      <p:pic>
        <p:nvPicPr>
          <p:cNvPr id="37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5" t="26505" r="75209" b="9521"/>
          <a:stretch/>
        </p:blipFill>
        <p:spPr bwMode="auto">
          <a:xfrm>
            <a:off x="2725970" y="2050548"/>
            <a:ext cx="2608030" cy="191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08" t="9332" r="5030" b="5667"/>
          <a:stretch/>
        </p:blipFill>
        <p:spPr bwMode="auto">
          <a:xfrm>
            <a:off x="232255" y="2058555"/>
            <a:ext cx="2505095" cy="189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15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254526"/>
            <a:ext cx="9144000" cy="1143000"/>
          </a:xfrm>
        </p:spPr>
        <p:txBody>
          <a:bodyPr/>
          <a:lstStyle/>
          <a:p>
            <a:r>
              <a:rPr lang="en-US" altLang="en-US" sz="3600" b="1" i="1" dirty="0"/>
              <a:t>Scientific Visualization and Reproducibility</a:t>
            </a:r>
            <a:br>
              <a:rPr lang="en-US" altLang="en-US" sz="3600" b="1" i="1" dirty="0"/>
            </a:br>
            <a:r>
              <a:rPr lang="en-US" altLang="en-US" sz="2800" b="1" i="1" dirty="0" smtClean="0"/>
              <a:t>for ecological studies of topographically </a:t>
            </a:r>
            <a:r>
              <a:rPr lang="en-US" altLang="en-US" sz="2800" b="1" i="1" dirty="0"/>
              <a:t>complex </a:t>
            </a:r>
            <a:r>
              <a:rPr lang="en-US" altLang="en-US" sz="2800" b="1" i="1" dirty="0" smtClean="0"/>
              <a:t>landscapes</a:t>
            </a:r>
            <a:endParaRPr lang="en-US" altLang="en-US" sz="2800" i="1" dirty="0">
              <a:solidFill>
                <a:schemeClr val="tx2"/>
              </a:solidFill>
              <a:latin typeface="Helvetic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D79F26-2353-4CD9-9134-43C19B61FB0D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71500" y="1563231"/>
            <a:ext cx="8420100" cy="494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lang="en-US" altLang="en-US" b="0" dirty="0" smtClean="0"/>
              <a:t>Textbook reproducibility for complex </a:t>
            </a:r>
            <a:r>
              <a:rPr lang="en-US" altLang="en-US" b="0" dirty="0"/>
              <a:t>ecological </a:t>
            </a:r>
            <a:r>
              <a:rPr lang="en-US" altLang="en-US" b="0" dirty="0" smtClean="0"/>
              <a:t>systems ???</a:t>
            </a:r>
            <a:br>
              <a:rPr lang="en-US" altLang="en-US" b="0" dirty="0" smtClean="0"/>
            </a:br>
            <a:endParaRPr lang="en-US" altLang="en-US" b="0" dirty="0"/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en-US" b="0" dirty="0"/>
              <a:t>Consider instead triangulation for replication </a:t>
            </a:r>
            <a:r>
              <a:rPr lang="mr-IN" altLang="en-US" b="0" dirty="0" smtClean="0"/>
              <a:t>…</a:t>
            </a:r>
            <a:r>
              <a:rPr lang="en-US" altLang="en-US" b="0" dirty="0" smtClean="0"/>
              <a:t>.</a:t>
            </a:r>
            <a:br>
              <a:rPr lang="en-US" altLang="en-US" b="0" dirty="0" smtClean="0"/>
            </a:br>
            <a:endParaRPr lang="en-US" altLang="en-US" b="0" dirty="0"/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altLang="en-US" b="0" dirty="0"/>
              <a:t>3D Terrain Visualization </a:t>
            </a:r>
            <a:r>
              <a:rPr lang="en-US" altLang="en-US" b="0" u="sng" dirty="0"/>
              <a:t>is</a:t>
            </a:r>
            <a:r>
              <a:rPr lang="en-US" altLang="en-US" b="0" dirty="0"/>
              <a:t> useful for model </a:t>
            </a:r>
            <a:r>
              <a:rPr lang="en-US" altLang="en-US" b="0" dirty="0" smtClean="0"/>
              <a:t>validation</a:t>
            </a:r>
            <a:br>
              <a:rPr lang="en-US" altLang="en-US" b="0" dirty="0" smtClean="0"/>
            </a:br>
            <a:endParaRPr lang="en-US" altLang="en-US" b="0" dirty="0"/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</a:pPr>
            <a:r>
              <a:rPr lang="en-US" altLang="en-US" b="0" dirty="0" smtClean="0"/>
              <a:t>Model </a:t>
            </a:r>
            <a:r>
              <a:rPr lang="en-US" altLang="en-US" b="0" dirty="0"/>
              <a:t>validation </a:t>
            </a:r>
            <a:r>
              <a:rPr lang="en-US" altLang="en-US" b="0" dirty="0" smtClean="0"/>
              <a:t>is </a:t>
            </a:r>
            <a:r>
              <a:rPr lang="en-US" altLang="en-US" b="0" dirty="0" smtClean="0"/>
              <a:t>analogous </a:t>
            </a:r>
            <a:r>
              <a:rPr lang="en-US" altLang="en-US" b="0" dirty="0"/>
              <a:t>to t</a:t>
            </a:r>
            <a:r>
              <a:rPr lang="en-US" altLang="en-US" b="0" dirty="0" smtClean="0"/>
              <a:t>riangulation, </a:t>
            </a:r>
            <a:r>
              <a:rPr lang="en-US" altLang="en-US" b="0" dirty="0"/>
              <a:t>so</a:t>
            </a:r>
            <a:br>
              <a:rPr lang="en-US" altLang="en-US" b="0" dirty="0"/>
            </a:br>
            <a:r>
              <a:rPr lang="en-US" altLang="en-US" b="0" dirty="0"/>
              <a:t>3D Terrain Visualization </a:t>
            </a:r>
            <a:r>
              <a:rPr lang="en-US" altLang="en-US" b="0" u="sng" dirty="0"/>
              <a:t>m</a:t>
            </a:r>
            <a:r>
              <a:rPr lang="en-US" altLang="en-US" b="0" u="sng" dirty="0" smtClean="0"/>
              <a:t>ight also be </a:t>
            </a:r>
            <a:r>
              <a:rPr lang="en-US" altLang="en-US" b="0" dirty="0" smtClean="0"/>
              <a:t>useful </a:t>
            </a:r>
            <a:r>
              <a:rPr lang="en-US" altLang="en-US" b="0" dirty="0"/>
              <a:t>for </a:t>
            </a:r>
            <a:r>
              <a:rPr lang="en-US" altLang="en-US" b="0" dirty="0" smtClean="0"/>
              <a:t>triangulation</a:t>
            </a:r>
            <a:r>
              <a:rPr lang="en-US" altLang="en-US" b="0" dirty="0" smtClean="0"/>
              <a:t/>
            </a:r>
            <a:br>
              <a:rPr lang="en-US" altLang="en-US" b="0" dirty="0" smtClean="0"/>
            </a:br>
            <a:endParaRPr lang="en-US" altLang="en-US" b="0" dirty="0"/>
          </a:p>
          <a:p>
            <a:pPr marL="457200" lvl="0" indent="-457200">
              <a:spcBef>
                <a:spcPct val="20000"/>
              </a:spcBef>
              <a:buFont typeface="+mj-lt"/>
              <a:buAutoNum type="arabicPeriod"/>
            </a:pPr>
            <a:r>
              <a:rPr lang="en-US" altLang="en-US" b="0" dirty="0"/>
              <a:t>N</a:t>
            </a:r>
            <a:r>
              <a:rPr lang="en-US" altLang="en-US" b="0" dirty="0" smtClean="0"/>
              <a:t>eeded to confirm our </a:t>
            </a:r>
            <a:r>
              <a:rPr lang="en-US" altLang="en-US" b="0" dirty="0" smtClean="0"/>
              <a:t>hypothesis:</a:t>
            </a:r>
            <a:br>
              <a:rPr lang="en-US" altLang="en-US" b="0" dirty="0" smtClean="0"/>
            </a:br>
            <a:r>
              <a:rPr lang="en-US" altLang="en-US" b="0" dirty="0" smtClean="0"/>
              <a:t>    </a:t>
            </a:r>
            <a:r>
              <a:rPr lang="en-US" altLang="en-US" sz="3200" b="0" dirty="0"/>
              <a:t>t</a:t>
            </a:r>
            <a:r>
              <a:rPr lang="en-US" sz="3200" b="0" dirty="0" smtClean="0"/>
              <a:t>he </a:t>
            </a:r>
            <a:r>
              <a:rPr lang="en-US" sz="3200" b="0" dirty="0"/>
              <a:t>“right”  visualization software </a:t>
            </a:r>
            <a:endParaRPr lang="en-US" sz="2000" b="0" dirty="0" smtClean="0"/>
          </a:p>
          <a:p>
            <a:pPr marL="914400" lvl="1" indent="-457200">
              <a:spcBef>
                <a:spcPct val="20000"/>
              </a:spcBef>
              <a:buFontTx/>
              <a:buAutoNum type="alphaLcPeriod"/>
            </a:pPr>
            <a:endParaRPr lang="en-US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328930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52400" y="3048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 smtClean="0"/>
              <a:t>Alternative Land-Use Scenarios</a:t>
            </a:r>
            <a:br>
              <a:rPr lang="en-US" altLang="en-US" sz="4000" b="1" dirty="0" smtClean="0"/>
            </a:br>
            <a:r>
              <a:rPr lang="en-US" altLang="en-US" sz="3600" b="1" dirty="0" smtClean="0"/>
              <a:t>Big Wood Basin (Idaho)</a:t>
            </a:r>
            <a:r>
              <a:rPr lang="en-US" altLang="en-US" sz="4000" b="1" dirty="0" smtClean="0"/>
              <a:t/>
            </a:r>
            <a:br>
              <a:rPr lang="en-US" altLang="en-US" sz="4000" b="1" dirty="0" smtClean="0"/>
            </a:br>
            <a:r>
              <a:rPr lang="en-US" altLang="en-US" sz="2400" b="1" dirty="0" smtClean="0">
                <a:solidFill>
                  <a:srgbClr val="FFFFD7"/>
                </a:solidFill>
              </a:rPr>
              <a:t>Co-developing Knowledge</a:t>
            </a:r>
            <a:endParaRPr lang="en-US" altLang="en-US" sz="3600" i="1" dirty="0" smtClean="0">
              <a:solidFill>
                <a:srgbClr val="FFFFD7"/>
              </a:solidFill>
              <a:latin typeface="Helvetica" pitchFamily="34" charset="0"/>
            </a:endParaRPr>
          </a:p>
        </p:txBody>
      </p:sp>
      <p:pic>
        <p:nvPicPr>
          <p:cNvPr id="2050" name="Picture 2" descr="BWB conceptual 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17" y="1828800"/>
            <a:ext cx="5457166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0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915400" cy="1143000"/>
          </a:xfrm>
        </p:spPr>
        <p:txBody>
          <a:bodyPr/>
          <a:lstStyle/>
          <a:p>
            <a:r>
              <a:rPr lang="en-US" altLang="en-US" sz="4000" b="1" dirty="0"/>
              <a:t>Hydrological-Biogeochemical Processes </a:t>
            </a:r>
            <a:r>
              <a:rPr lang="en-US" sz="4000" dirty="0" smtClean="0"/>
              <a:t>an </a:t>
            </a:r>
            <a:r>
              <a:rPr lang="en-US" sz="4000" dirty="0"/>
              <a:t>Oregon salt </a:t>
            </a:r>
            <a:r>
              <a:rPr lang="en-US" sz="4000" dirty="0" smtClean="0"/>
              <a:t>marsh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A1AAE-2886-4081-8D8F-DFA00D2929A7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9872" t="9708" r="19292" b="23706"/>
          <a:stretch/>
        </p:blipFill>
        <p:spPr>
          <a:xfrm>
            <a:off x="3471939" y="1371600"/>
            <a:ext cx="5472438" cy="46474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909108"/>
            <a:ext cx="33364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Arrows </a:t>
            </a:r>
            <a:r>
              <a:rPr lang="en-US" sz="2000" dirty="0"/>
              <a:t>indicate flow </a:t>
            </a:r>
            <a:r>
              <a:rPr lang="en-US" sz="2000" dirty="0" smtClean="0"/>
              <a:t>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background colors, </a:t>
            </a:r>
            <a:r>
              <a:rPr lang="en-US" sz="2000" dirty="0"/>
              <a:t> magnitude of groundwater lateral </a:t>
            </a:r>
            <a:r>
              <a:rPr lang="en-US" sz="2000" dirty="0" smtClean="0"/>
              <a:t>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Soil moisture is predicted by VELMA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water flow by JPDEM </a:t>
            </a:r>
            <a:r>
              <a:rPr lang="en-US" sz="2000" dirty="0" smtClean="0"/>
              <a:t>(another </a:t>
            </a:r>
            <a:r>
              <a:rPr lang="en-US" sz="2000" dirty="0"/>
              <a:t>EPA </a:t>
            </a:r>
            <a:r>
              <a:rPr lang="en-US" sz="2000" dirty="0" smtClean="0"/>
              <a:t>program) and is </a:t>
            </a:r>
            <a:r>
              <a:rPr lang="en-US" sz="2000" dirty="0"/>
              <a:t>based only on </a:t>
            </a:r>
            <a:r>
              <a:rPr lang="en-US" sz="2000" dirty="0" smtClean="0"/>
              <a:t>topography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r>
              <a:rPr lang="en-US" sz="2000" dirty="0"/>
              <a:t>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5916415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Video at: </a:t>
            </a:r>
            <a:r>
              <a:rPr lang="en-US" sz="2000" u="sng" dirty="0" smtClean="0">
                <a:hlinkClick r:id="rId4"/>
              </a:rPr>
              <a:t>https</a:t>
            </a:r>
            <a:r>
              <a:rPr lang="en-US" sz="2000" u="sng" dirty="0">
                <a:hlinkClick r:id="rId4"/>
              </a:rPr>
              <a:t>://www.dropbox.com/s/s5rtf93wx3uewk4/myvectortest.wmv?dl=0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608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763AEB5-D6B1-47E5-B281-1616DA9AB38A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6096" y="267946"/>
            <a:ext cx="9144000" cy="1484653"/>
          </a:xfrm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en-US" altLang="en-US" sz="3600" dirty="0" smtClean="0"/>
              <a:t>Reproducibility </a:t>
            </a:r>
            <a:br>
              <a:rPr lang="en-US" altLang="en-US" sz="3600" dirty="0" smtClean="0"/>
            </a:br>
            <a:r>
              <a:rPr lang="en-US" altLang="en-US" sz="3600" dirty="0" smtClean="0"/>
              <a:t>for </a:t>
            </a:r>
            <a:r>
              <a:rPr lang="en-US" altLang="en-US" sz="3600" dirty="0" smtClean="0"/>
              <a:t>ecological </a:t>
            </a:r>
            <a:r>
              <a:rPr lang="en-US" altLang="en-US" sz="3600" dirty="0"/>
              <a:t>systems ???</a:t>
            </a:r>
          </a:p>
        </p:txBody>
      </p:sp>
      <p:sp>
        <p:nvSpPr>
          <p:cNvPr id="3076" name="Text Box 35"/>
          <p:cNvSpPr txBox="1">
            <a:spLocks noChangeArrowheads="1"/>
          </p:cNvSpPr>
          <p:nvPr/>
        </p:nvSpPr>
        <p:spPr bwMode="auto">
          <a:xfrm>
            <a:off x="381000" y="2057400"/>
            <a:ext cx="8382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u="sng" dirty="0" smtClean="0"/>
              <a:t>Reproducibility</a:t>
            </a:r>
            <a:r>
              <a:rPr lang="en-US" sz="2800" i="1" dirty="0" smtClean="0"/>
              <a:t> </a:t>
            </a:r>
            <a:r>
              <a:rPr lang="en-US" sz="2800" dirty="0"/>
              <a:t>[Peng</a:t>
            </a:r>
            <a:r>
              <a:rPr lang="en-US" sz="2800" dirty="0" smtClean="0"/>
              <a:t>]:  data </a:t>
            </a:r>
            <a:r>
              <a:rPr lang="en-US" sz="2800" dirty="0"/>
              <a:t>sets </a:t>
            </a:r>
            <a:r>
              <a:rPr lang="en-US" sz="2800" dirty="0" smtClean="0"/>
              <a:t>&amp; s/w must be available for </a:t>
            </a:r>
            <a:r>
              <a:rPr lang="en-US" sz="2800" dirty="0"/>
              <a:t>verifying published </a:t>
            </a:r>
            <a:r>
              <a:rPr lang="en-US" sz="2800" dirty="0" smtClean="0"/>
              <a:t>results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dirty="0" smtClean="0"/>
              <a:t>BUT</a:t>
            </a:r>
            <a:r>
              <a:rPr lang="en-US" sz="2800" dirty="0"/>
              <a:t> </a:t>
            </a:r>
            <a:endParaRPr lang="en-US" sz="28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dirty="0" smtClean="0"/>
              <a:t>for </a:t>
            </a:r>
            <a:r>
              <a:rPr lang="en-US" sz="2800" u="sng" dirty="0" smtClean="0"/>
              <a:t>complex</a:t>
            </a:r>
            <a:r>
              <a:rPr lang="en-US" sz="2800" dirty="0" smtClean="0"/>
              <a:t> </a:t>
            </a:r>
            <a:r>
              <a:rPr lang="en-US" sz="2800" dirty="0" smtClean="0"/>
              <a:t>ecological systems</a:t>
            </a:r>
            <a:r>
              <a:rPr lang="en-US" sz="2800" dirty="0" smtClean="0"/>
              <a:t>?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sz="2800" b="0" u="sng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b="0" u="sng" dirty="0" smtClean="0"/>
              <a:t>Replication</a:t>
            </a:r>
            <a:r>
              <a:rPr lang="en-US" sz="2800" dirty="0" smtClean="0"/>
              <a:t> [Peng]: generate scientific </a:t>
            </a:r>
            <a:r>
              <a:rPr lang="en-US" sz="2800" dirty="0"/>
              <a:t>findings using independent investigators, </a:t>
            </a:r>
            <a:r>
              <a:rPr lang="en-US" sz="2800" dirty="0" smtClean="0"/>
              <a:t>methods &amp; data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dirty="0" smtClean="0"/>
              <a:t>BUT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dirty="0" smtClean="0"/>
              <a:t>HOW</a:t>
            </a:r>
            <a:r>
              <a:rPr lang="en-US" sz="28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1248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763AEB5-D6B1-47E5-B281-1616DA9AB38A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6096" y="267947"/>
            <a:ext cx="9144000" cy="1143000"/>
          </a:xfrm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en-US" altLang="en-US" sz="3600" dirty="0" smtClean="0"/>
              <a:t>Triangulation as a Replication Strategy</a:t>
            </a:r>
            <a:br>
              <a:rPr lang="en-US" altLang="en-US" sz="3600" dirty="0" smtClean="0"/>
            </a:br>
            <a:r>
              <a:rPr lang="en-US" altLang="en-US" sz="3600" dirty="0" smtClean="0"/>
              <a:t>for Complex Ecological Systems</a:t>
            </a:r>
            <a:endParaRPr lang="en-US" altLang="en-US" sz="3600" dirty="0"/>
          </a:p>
        </p:txBody>
      </p:sp>
      <p:sp>
        <p:nvSpPr>
          <p:cNvPr id="3076" name="Text Box 35"/>
          <p:cNvSpPr txBox="1">
            <a:spLocks noChangeArrowheads="1"/>
          </p:cNvSpPr>
          <p:nvPr/>
        </p:nvSpPr>
        <p:spPr bwMode="auto">
          <a:xfrm>
            <a:off x="374904" y="1450294"/>
            <a:ext cx="8382000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sz="28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b="0" u="sng" dirty="0"/>
              <a:t>Triangulation </a:t>
            </a:r>
            <a:r>
              <a:rPr lang="en-US" sz="2800" dirty="0"/>
              <a:t>[</a:t>
            </a:r>
            <a:r>
              <a:rPr lang="en-US" sz="2800" dirty="0" err="1"/>
              <a:t>Munafo</a:t>
            </a:r>
            <a:r>
              <a:rPr lang="en-US" sz="2800" dirty="0"/>
              <a:t>]: </a:t>
            </a:r>
            <a:endParaRPr lang="en-US" sz="28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dirty="0" smtClean="0"/>
              <a:t>Use multiple </a:t>
            </a:r>
            <a:r>
              <a:rPr lang="en-US" sz="2800" dirty="0"/>
              <a:t>approaches to address one </a:t>
            </a:r>
            <a:r>
              <a:rPr lang="en-US" sz="2800" dirty="0" smtClean="0"/>
              <a:t>question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dirty="0" smtClean="0"/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dirty="0" smtClean="0"/>
              <a:t>“recognize” the </a:t>
            </a:r>
            <a:r>
              <a:rPr lang="en-US" sz="2800" dirty="0"/>
              <a:t>same robust effect </a:t>
            </a:r>
            <a:r>
              <a:rPr lang="en-US" sz="2800" dirty="0" smtClean="0"/>
              <a:t>in different studies --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u="sng" dirty="0"/>
              <a:t>abductive</a:t>
            </a:r>
            <a:r>
              <a:rPr lang="en-US" sz="2800" dirty="0"/>
              <a:t> </a:t>
            </a:r>
            <a:r>
              <a:rPr lang="en-US" sz="2800" dirty="0" smtClean="0"/>
              <a:t>vs deductive reasoning</a:t>
            </a:r>
            <a:endParaRPr lang="en-US" sz="2800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dirty="0"/>
              <a:t>--</a:t>
            </a:r>
            <a:endParaRPr lang="en-US" sz="2800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u="sng" dirty="0" smtClean="0"/>
              <a:t>likely explanations</a:t>
            </a:r>
            <a:r>
              <a:rPr lang="en-US" sz="2800" dirty="0"/>
              <a:t> </a:t>
            </a:r>
            <a:r>
              <a:rPr lang="en-US" sz="2800" dirty="0" smtClean="0"/>
              <a:t>vs.</a:t>
            </a:r>
            <a:endParaRPr lang="en-US" sz="2800" i="1" dirty="0" smtClean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sz="2800" i="1" dirty="0" smtClean="0"/>
              <a:t>statistically significant studies </a:t>
            </a:r>
            <a:br>
              <a:rPr lang="en-US" sz="2800" i="1" dirty="0" smtClean="0"/>
            </a:br>
            <a:r>
              <a:rPr lang="en-US" sz="2800" i="1" dirty="0" smtClean="0"/>
              <a:t>centered </a:t>
            </a:r>
            <a:r>
              <a:rPr lang="en-US" sz="2800" i="1" dirty="0"/>
              <a:t>on an endpoint that supports a </a:t>
            </a:r>
            <a:r>
              <a:rPr lang="en-US" sz="2800" i="1" dirty="0" smtClean="0"/>
              <a:t>hypothesis</a:t>
            </a:r>
            <a:r>
              <a:rPr lang="en-US" sz="2800" dirty="0" smtClean="0"/>
              <a:t> </a:t>
            </a:r>
            <a:endParaRPr lang="en-US" altLang="en-US" sz="2800" i="1" dirty="0">
              <a:solidFill>
                <a:srgbClr val="FFFF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2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7588" y="604599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3D </a:t>
            </a:r>
            <a:r>
              <a:rPr lang="en-US" altLang="en-US" sz="4000" dirty="0"/>
              <a:t>Terrain </a:t>
            </a:r>
            <a:r>
              <a:rPr lang="en-US" altLang="en-US" sz="4000" smtClean="0"/>
              <a:t>Visualization </a:t>
            </a: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r>
              <a:rPr lang="en-US" altLang="en-US" sz="3200" u="sng" dirty="0" smtClean="0"/>
              <a:t>Vis</a:t>
            </a:r>
            <a:r>
              <a:rPr lang="en-US" altLang="en-US" sz="3200" dirty="0" smtClean="0"/>
              <a:t>ualization of </a:t>
            </a:r>
            <a:r>
              <a:rPr lang="en-US" altLang="en-US" sz="3200" u="sng" dirty="0" smtClean="0"/>
              <a:t>T</a:t>
            </a:r>
            <a:r>
              <a:rPr lang="en-US" altLang="en-US" sz="3200" dirty="0" smtClean="0"/>
              <a:t>errestrial and </a:t>
            </a:r>
            <a:r>
              <a:rPr lang="en-US" altLang="en-US" sz="3200" u="sng" dirty="0" smtClean="0"/>
              <a:t>A</a:t>
            </a:r>
            <a:r>
              <a:rPr lang="en-US" altLang="en-US" sz="3200" dirty="0" smtClean="0"/>
              <a:t>quatic </a:t>
            </a:r>
            <a:r>
              <a:rPr lang="en-US" altLang="en-US" sz="3200" u="sng" dirty="0" smtClean="0"/>
              <a:t>S</a:t>
            </a:r>
            <a:r>
              <a:rPr lang="en-US" altLang="en-US" sz="3200" dirty="0" smtClean="0"/>
              <a:t>ystems</a:t>
            </a:r>
            <a:r>
              <a:rPr lang="en-US" altLang="en-US" sz="4000" b="1" dirty="0" smtClean="0"/>
              <a:t/>
            </a:r>
            <a:br>
              <a:rPr lang="en-US" altLang="en-US" sz="4000" b="1" dirty="0" smtClean="0"/>
            </a:br>
            <a:endParaRPr lang="en-US" altLang="en-US" sz="3600" i="1" dirty="0" smtClean="0">
              <a:solidFill>
                <a:schemeClr val="tx2"/>
              </a:solidFill>
              <a:latin typeface="Helvetica" pitchFamily="34" charset="0"/>
            </a:endParaRPr>
          </a:p>
        </p:txBody>
      </p:sp>
      <p:sp>
        <p:nvSpPr>
          <p:cNvPr id="3076" name="Text Box 35"/>
          <p:cNvSpPr txBox="1">
            <a:spLocks noChangeArrowheads="1"/>
          </p:cNvSpPr>
          <p:nvPr/>
        </p:nvSpPr>
        <p:spPr bwMode="auto">
          <a:xfrm>
            <a:off x="152400" y="4228418"/>
            <a:ext cx="8244629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CS research : co-develop a proof of concept:   VISTAS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sz="2400" dirty="0" smtClean="0">
              <a:solidFill>
                <a:srgbClr val="FFFFD7"/>
              </a:solidFill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sz="2400" dirty="0">
                <a:solidFill>
                  <a:srgbClr val="FFFFD7"/>
                </a:solidFill>
              </a:rPr>
              <a:t>E</a:t>
            </a:r>
            <a:r>
              <a:rPr lang="en-US" sz="2400" dirty="0" smtClean="0">
                <a:solidFill>
                  <a:srgbClr val="FFFFD7"/>
                </a:solidFill>
              </a:rPr>
              <a:t>nvironmental science (ES) : conduct research w/ VISTAS</a:t>
            </a:r>
          </a:p>
          <a:p>
            <a:pPr eaLnBrk="1" hangingPunct="1">
              <a:spcBef>
                <a:spcPct val="0"/>
              </a:spcBef>
              <a:defRPr/>
            </a:pPr>
            <a:endParaRPr lang="en-US" sz="2400" dirty="0" smtClean="0">
              <a:solidFill>
                <a:srgbClr val="FFFFD7"/>
              </a:solidFill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Social science : study of co-development &amp; </a:t>
            </a:r>
            <a:r>
              <a:rPr lang="en-US" u="sng" dirty="0" smtClean="0">
                <a:solidFill>
                  <a:srgbClr val="FFFFD7"/>
                </a:solidFill>
              </a:rPr>
              <a:t>use in ES</a:t>
            </a:r>
          </a:p>
        </p:txBody>
      </p:sp>
      <p:sp>
        <p:nvSpPr>
          <p:cNvPr id="5" name="Text Box 35"/>
          <p:cNvSpPr txBox="1">
            <a:spLocks noChangeArrowheads="1"/>
          </p:cNvSpPr>
          <p:nvPr/>
        </p:nvSpPr>
        <p:spPr bwMode="auto">
          <a:xfrm>
            <a:off x="489870" y="1836410"/>
            <a:ext cx="8129084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 smtClean="0"/>
              <a:t>Topography matters!</a:t>
            </a:r>
            <a:br>
              <a:rPr lang="en-US" altLang="en-US" sz="2800" i="1" dirty="0" smtClean="0"/>
            </a:br>
            <a:r>
              <a:rPr lang="en-US" altLang="en-US" sz="2800" i="1" dirty="0" smtClean="0"/>
              <a:t>The effects of </a:t>
            </a:r>
            <a:r>
              <a:rPr lang="en-US" altLang="en-US" sz="3600" i="1" dirty="0" smtClean="0">
                <a:solidFill>
                  <a:srgbClr val="FFC000"/>
                </a:solidFill>
              </a:rPr>
              <a:t>complex topography over time </a:t>
            </a:r>
            <a:endParaRPr lang="en-US" altLang="en-US" sz="2800" i="1" dirty="0" smtClean="0">
              <a:solidFill>
                <a:srgbClr val="FFC000"/>
              </a:solidFill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 smtClean="0"/>
              <a:t>on ecological processes is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i="1" dirty="0" smtClean="0"/>
              <a:t>poorly understood &amp; difficult to study</a:t>
            </a:r>
            <a:r>
              <a:rPr lang="en-US" altLang="en-US" sz="2800" i="1" dirty="0"/>
              <a:t>	</a:t>
            </a:r>
          </a:p>
        </p:txBody>
      </p:sp>
      <p:sp>
        <p:nvSpPr>
          <p:cNvPr id="3" name="Right Arrow 2"/>
          <p:cNvSpPr/>
          <p:nvPr/>
        </p:nvSpPr>
        <p:spPr bwMode="auto">
          <a:xfrm>
            <a:off x="152400" y="5805889"/>
            <a:ext cx="536764" cy="484632"/>
          </a:xfrm>
          <a:prstGeom prst="rightArrow">
            <a:avLst/>
          </a:prstGeom>
          <a:solidFill>
            <a:srgbClr val="FFFFD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91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3104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Scientists use 3D </a:t>
            </a:r>
            <a:r>
              <a:rPr lang="en-US" altLang="en-US" sz="4000" dirty="0"/>
              <a:t>Terrain Visualization </a:t>
            </a: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r>
              <a:rPr lang="en-US" altLang="en-US" sz="3200" dirty="0" smtClean="0"/>
              <a:t>to Validate Environmental Science Predictive Models</a:t>
            </a:r>
            <a:r>
              <a:rPr lang="en-US" altLang="en-US" sz="4000" b="1" dirty="0" smtClean="0"/>
              <a:t/>
            </a:r>
            <a:br>
              <a:rPr lang="en-US" altLang="en-US" sz="4000" b="1" dirty="0" smtClean="0"/>
            </a:br>
            <a:endParaRPr lang="en-US" altLang="en-US" sz="3600" i="1" dirty="0" smtClean="0">
              <a:solidFill>
                <a:schemeClr val="tx2"/>
              </a:solidFill>
              <a:latin typeface="Helvetica" pitchFamily="34" charset="0"/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4" t="46613" r="20328" b="27248"/>
          <a:stretch>
            <a:fillRect/>
          </a:stretch>
        </p:blipFill>
        <p:spPr bwMode="auto">
          <a:xfrm>
            <a:off x="102420" y="1486748"/>
            <a:ext cx="8458200" cy="474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 flipV="1">
            <a:off x="1219200" y="5562599"/>
            <a:ext cx="102288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5791200" y="1831640"/>
            <a:ext cx="3200403" cy="1749760"/>
          </a:xfrm>
          <a:prstGeom prst="rect">
            <a:avLst/>
          </a:prstGeom>
          <a:solidFill>
            <a:srgbClr val="527A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5886802" y="1831640"/>
            <a:ext cx="2619628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800" dirty="0" smtClean="0">
                <a:solidFill>
                  <a:srgbClr val="FFFFD7"/>
                </a:solidFill>
              </a:rPr>
              <a:t>Build the model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800" dirty="0" smtClean="0">
                <a:solidFill>
                  <a:srgbClr val="FFFFD7"/>
                </a:solidFill>
              </a:rPr>
              <a:t>Visualize it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8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800" dirty="0" smtClean="0">
                <a:solidFill>
                  <a:srgbClr val="FFFFD7"/>
                </a:solidFill>
              </a:rPr>
              <a:t>Revise Model</a:t>
            </a:r>
            <a:endParaRPr lang="en-US" sz="2400" dirty="0" smtClean="0">
              <a:solidFill>
                <a:srgbClr val="FFFFD7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772402" y="2350841"/>
            <a:ext cx="1219203" cy="1104406"/>
            <a:chOff x="7772402" y="2350841"/>
            <a:chExt cx="1219203" cy="953700"/>
          </a:xfrm>
        </p:grpSpPr>
        <p:sp>
          <p:nvSpPr>
            <p:cNvPr id="15" name="Bent-Up Arrow 14"/>
            <p:cNvSpPr/>
            <p:nvPr/>
          </p:nvSpPr>
          <p:spPr bwMode="auto">
            <a:xfrm rot="16200000">
              <a:off x="7905734" y="2217509"/>
              <a:ext cx="952539" cy="1219203"/>
            </a:xfrm>
            <a:prstGeom prst="bentUpArrow">
              <a:avLst/>
            </a:prstGeom>
            <a:solidFill>
              <a:srgbClr val="FFFFD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Right Arrow Callout 6"/>
            <p:cNvSpPr/>
            <p:nvPr/>
          </p:nvSpPr>
          <p:spPr bwMode="auto">
            <a:xfrm>
              <a:off x="8053438" y="3171268"/>
              <a:ext cx="938165" cy="133273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77533"/>
              </a:avLst>
            </a:prstGeom>
            <a:solidFill>
              <a:srgbClr val="FFFFD7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58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33104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Scientists use 3D </a:t>
            </a:r>
            <a:r>
              <a:rPr lang="en-US" altLang="en-US" sz="4000" dirty="0"/>
              <a:t>Terrain Visualization </a:t>
            </a: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r>
              <a:rPr lang="en-US" altLang="en-US" sz="3200" dirty="0" smtClean="0"/>
              <a:t>to Validate Environmental Science Predictive Models</a:t>
            </a:r>
            <a:r>
              <a:rPr lang="en-US" altLang="en-US" sz="4000" b="1" dirty="0" smtClean="0"/>
              <a:t/>
            </a:r>
            <a:br>
              <a:rPr lang="en-US" altLang="en-US" sz="4000" b="1" dirty="0" smtClean="0"/>
            </a:br>
            <a:endParaRPr lang="en-US" altLang="en-US" sz="3600" i="1" dirty="0" smtClean="0">
              <a:solidFill>
                <a:schemeClr val="tx2"/>
              </a:solidFill>
              <a:latin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8600" y="1698885"/>
            <a:ext cx="10499118" cy="4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34" t="46613" r="20328" b="27248"/>
          <a:stretch>
            <a:fillRect/>
          </a:stretch>
        </p:blipFill>
        <p:spPr bwMode="auto">
          <a:xfrm>
            <a:off x="228600" y="1698886"/>
            <a:ext cx="5339979" cy="299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/>
          <p:cNvSpPr>
            <a:spLocks noChangeArrowheads="1"/>
          </p:cNvSpPr>
          <p:nvPr/>
        </p:nvSpPr>
        <p:spPr bwMode="auto">
          <a:xfrm flipV="1">
            <a:off x="1219200" y="5562599"/>
            <a:ext cx="102288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4965700"/>
            <a:ext cx="4042735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4410773" y="4859084"/>
            <a:ext cx="3886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Validate model statistically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      (traditional </a:t>
            </a:r>
            <a:r>
              <a:rPr lang="en-US" sz="2400" dirty="0" err="1" smtClean="0">
                <a:solidFill>
                  <a:srgbClr val="FFFFD7"/>
                </a:solidFill>
              </a:rPr>
              <a:t>backcasting</a:t>
            </a:r>
            <a:r>
              <a:rPr lang="en-US" sz="2400" dirty="0" smtClean="0">
                <a:solidFill>
                  <a:srgbClr val="FFFFD7"/>
                </a:solidFill>
              </a:rPr>
              <a:t>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 smtClean="0">
              <a:solidFill>
                <a:srgbClr val="FFFFD7"/>
              </a:solidFill>
            </a:endParaRPr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5886802" y="1831640"/>
            <a:ext cx="267688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800" dirty="0" smtClean="0">
                <a:solidFill>
                  <a:srgbClr val="FFFFD7"/>
                </a:solidFill>
              </a:rPr>
              <a:t>Build the model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800" dirty="0" smtClean="0">
                <a:solidFill>
                  <a:srgbClr val="FFFFD7"/>
                </a:solidFill>
              </a:rPr>
              <a:t>Visualize it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8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800" dirty="0" smtClean="0">
                <a:solidFill>
                  <a:srgbClr val="FFFFD7"/>
                </a:solidFill>
              </a:rPr>
              <a:t>Revise Model</a:t>
            </a: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.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.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.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.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>
                <a:solidFill>
                  <a:srgbClr val="FFFFD7"/>
                </a:solidFill>
              </a:rPr>
              <a:t>.</a:t>
            </a: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dirty="0" smtClean="0">
              <a:solidFill>
                <a:srgbClr val="FFFFD7"/>
              </a:solidFill>
            </a:endParaRPr>
          </a:p>
        </p:txBody>
      </p:sp>
      <p:sp>
        <p:nvSpPr>
          <p:cNvPr id="15" name="Bent-Up Arrow 14"/>
          <p:cNvSpPr/>
          <p:nvPr/>
        </p:nvSpPr>
        <p:spPr bwMode="auto">
          <a:xfrm rot="16200000">
            <a:off x="7905734" y="2217509"/>
            <a:ext cx="952539" cy="1219203"/>
          </a:xfrm>
          <a:prstGeom prst="bentUpArrow">
            <a:avLst/>
          </a:prstGeom>
          <a:solidFill>
            <a:srgbClr val="FFFFD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Bent-Up Arrow 16"/>
          <p:cNvSpPr/>
          <p:nvPr/>
        </p:nvSpPr>
        <p:spPr bwMode="auto">
          <a:xfrm rot="16200000">
            <a:off x="7156925" y="4199896"/>
            <a:ext cx="2621506" cy="828475"/>
          </a:xfrm>
          <a:prstGeom prst="bentUpArrow">
            <a:avLst/>
          </a:prstGeom>
          <a:solidFill>
            <a:srgbClr val="FFFFD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ight Arrow Callout 6"/>
          <p:cNvSpPr/>
          <p:nvPr/>
        </p:nvSpPr>
        <p:spPr bwMode="auto">
          <a:xfrm>
            <a:off x="8053438" y="3171268"/>
            <a:ext cx="938165" cy="13327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533"/>
            </a:avLst>
          </a:prstGeom>
          <a:solidFill>
            <a:srgbClr val="FFFFD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ight Arrow Callout 20"/>
          <p:cNvSpPr/>
          <p:nvPr/>
        </p:nvSpPr>
        <p:spPr bwMode="auto">
          <a:xfrm>
            <a:off x="8218536" y="5789847"/>
            <a:ext cx="773068" cy="13504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7533"/>
            </a:avLst>
          </a:prstGeom>
          <a:solidFill>
            <a:srgbClr val="FFFFD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8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17586" y="5334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Scientists also use Terrain </a:t>
            </a:r>
            <a:r>
              <a:rPr lang="en-US" altLang="en-US" sz="4000" dirty="0"/>
              <a:t>Visualization </a:t>
            </a:r>
            <a:r>
              <a:rPr lang="en-US" altLang="en-US" sz="4000" dirty="0" smtClean="0"/>
              <a:t/>
            </a:r>
            <a:br>
              <a:rPr lang="en-US" altLang="en-US" sz="4000" dirty="0" smtClean="0"/>
            </a:br>
            <a:r>
              <a:rPr lang="en-US" altLang="en-US" sz="3200" dirty="0" smtClean="0"/>
              <a:t>t</a:t>
            </a:r>
            <a:r>
              <a:rPr lang="en-US" altLang="en-US" sz="4000" dirty="0" smtClean="0"/>
              <a:t>o Integrate ES Models</a:t>
            </a:r>
            <a:r>
              <a:rPr lang="en-US" altLang="en-US" sz="4000" b="1" dirty="0" smtClean="0"/>
              <a:t/>
            </a:r>
            <a:br>
              <a:rPr lang="en-US" altLang="en-US" sz="4000" b="1" dirty="0" smtClean="0"/>
            </a:br>
            <a:endParaRPr lang="en-US" altLang="en-US" sz="3600" i="1" dirty="0" smtClean="0">
              <a:solidFill>
                <a:schemeClr val="tx2"/>
              </a:solidFill>
              <a:latin typeface="Helvetica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28600" y="1698885"/>
            <a:ext cx="10499118" cy="49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 flipV="1">
            <a:off x="1219200" y="5562599"/>
            <a:ext cx="102288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90" y="4577667"/>
            <a:ext cx="2946400" cy="116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4357080" y="4736629"/>
            <a:ext cx="3886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Validate M1 &amp; M2 again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      (traditional </a:t>
            </a:r>
            <a:r>
              <a:rPr lang="en-US" sz="2400" dirty="0" err="1" smtClean="0">
                <a:solidFill>
                  <a:srgbClr val="FFFFD7"/>
                </a:solidFill>
              </a:rPr>
              <a:t>backcasting</a:t>
            </a:r>
            <a:r>
              <a:rPr lang="en-US" sz="2400" dirty="0" smtClean="0">
                <a:solidFill>
                  <a:srgbClr val="FFFFD7"/>
                </a:solidFill>
              </a:rPr>
              <a:t>)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 smtClean="0">
              <a:solidFill>
                <a:srgbClr val="FFFFD7"/>
              </a:solidFill>
            </a:endParaRPr>
          </a:p>
        </p:txBody>
      </p:sp>
      <p:sp>
        <p:nvSpPr>
          <p:cNvPr id="13" name="Text Box 35"/>
          <p:cNvSpPr txBox="1">
            <a:spLocks noChangeArrowheads="1"/>
          </p:cNvSpPr>
          <p:nvPr/>
        </p:nvSpPr>
        <p:spPr bwMode="auto">
          <a:xfrm>
            <a:off x="5087232" y="1831640"/>
            <a:ext cx="4022118" cy="427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Link models M1, M2, </a:t>
            </a:r>
            <a:br>
              <a:rPr lang="en-US" sz="2400" dirty="0" smtClean="0">
                <a:solidFill>
                  <a:srgbClr val="FFFFD7"/>
                </a:solidFill>
              </a:rPr>
            </a:br>
            <a:r>
              <a:rPr lang="en-US" sz="2400" dirty="0" smtClean="0">
                <a:solidFill>
                  <a:srgbClr val="FFFFD7"/>
                </a:solidFill>
              </a:rPr>
              <a:t>        step by step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Visualize their output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Revise M1 or M2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.</a:t>
            </a: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400" dirty="0" smtClean="0">
                <a:solidFill>
                  <a:srgbClr val="FFFFD7"/>
                </a:solidFill>
              </a:rPr>
              <a:t>.</a:t>
            </a: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sz="2400" dirty="0" smtClean="0">
              <a:solidFill>
                <a:srgbClr val="FFFFD7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  <a:defRPr/>
            </a:pPr>
            <a:endParaRPr lang="en-US" dirty="0" smtClean="0">
              <a:solidFill>
                <a:srgbClr val="FFFFD7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488569" y="5468722"/>
            <a:ext cx="54373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36199" y="1794888"/>
            <a:ext cx="1321603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2650" r="3967" b="3847"/>
          <a:stretch>
            <a:fillRect/>
          </a:stretch>
        </p:blipFill>
        <p:spPr bwMode="auto">
          <a:xfrm>
            <a:off x="424714" y="1567736"/>
            <a:ext cx="4433917" cy="278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8" b="1807"/>
          <a:stretch>
            <a:fillRect/>
          </a:stretch>
        </p:blipFill>
        <p:spPr bwMode="auto">
          <a:xfrm>
            <a:off x="2361695" y="5220480"/>
            <a:ext cx="1757616" cy="128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Bent-Up Arrow 20"/>
          <p:cNvSpPr/>
          <p:nvPr/>
        </p:nvSpPr>
        <p:spPr bwMode="auto">
          <a:xfrm rot="16200000">
            <a:off x="7949051" y="2645525"/>
            <a:ext cx="987818" cy="883917"/>
          </a:xfrm>
          <a:prstGeom prst="bentUpArrow">
            <a:avLst/>
          </a:prstGeom>
          <a:solidFill>
            <a:srgbClr val="FFFFD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ight Arrow Callout 21"/>
          <p:cNvSpPr/>
          <p:nvPr/>
        </p:nvSpPr>
        <p:spPr bwMode="auto">
          <a:xfrm>
            <a:off x="7543800" y="3403579"/>
            <a:ext cx="1341119" cy="17781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732"/>
            </a:avLst>
          </a:prstGeom>
          <a:solidFill>
            <a:srgbClr val="FFFFD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Bent-Up Arrow 22"/>
          <p:cNvSpPr/>
          <p:nvPr/>
        </p:nvSpPr>
        <p:spPr bwMode="auto">
          <a:xfrm rot="16200000">
            <a:off x="7399064" y="4022866"/>
            <a:ext cx="1992550" cy="990600"/>
          </a:xfrm>
          <a:prstGeom prst="bentUpArrow">
            <a:avLst/>
          </a:prstGeom>
          <a:solidFill>
            <a:srgbClr val="FFFFD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ight Arrow Callout 23"/>
          <p:cNvSpPr/>
          <p:nvPr/>
        </p:nvSpPr>
        <p:spPr bwMode="auto">
          <a:xfrm>
            <a:off x="8110104" y="5341207"/>
            <a:ext cx="741490" cy="175551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732"/>
            </a:avLst>
          </a:prstGeom>
          <a:solidFill>
            <a:srgbClr val="FFFFD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C81158E-1DEC-44AD-AA42-46835710AB16}" type="slidenum">
              <a:rPr lang="en-US" altLang="en-US" sz="1400" smtClean="0">
                <a:solidFill>
                  <a:srgbClr val="FFFFFF"/>
                </a:solidFill>
                <a:latin typeface="Arial Narrow" pitchFamily="34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dirty="0" smtClean="0">
              <a:solidFill>
                <a:srgbClr val="FFFFFF"/>
              </a:solidFill>
              <a:latin typeface="Arial Narrow" pitchFamily="34" charset="0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" y="6182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000" dirty="0" smtClean="0"/>
              <a:t>Is Model Validation ~ Triangulation?</a:t>
            </a:r>
            <a:endParaRPr lang="en-US" altLang="en-US" sz="3600" i="1" dirty="0" smtClean="0">
              <a:solidFill>
                <a:schemeClr val="tx2"/>
              </a:solidFill>
              <a:latin typeface="Helvetica" pitchFamily="34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" t="2650" r="3967" b="3847"/>
          <a:stretch>
            <a:fillRect/>
          </a:stretch>
        </p:blipFill>
        <p:spPr bwMode="auto">
          <a:xfrm>
            <a:off x="533400" y="1600200"/>
            <a:ext cx="3137522" cy="197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35"/>
          <p:cNvSpPr txBox="1">
            <a:spLocks noChangeArrowheads="1"/>
          </p:cNvSpPr>
          <p:nvPr/>
        </p:nvSpPr>
        <p:spPr bwMode="auto">
          <a:xfrm>
            <a:off x="914400" y="914400"/>
            <a:ext cx="665438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u="sng" dirty="0" smtClean="0">
                <a:solidFill>
                  <a:srgbClr val="FFFFD7"/>
                </a:solidFill>
              </a:rPr>
              <a:t>What if</a:t>
            </a:r>
            <a:r>
              <a:rPr lang="en-US" dirty="0" smtClean="0">
                <a:solidFill>
                  <a:srgbClr val="FFFFD7"/>
                </a:solidFill>
              </a:rPr>
              <a:t>:  instead of multiple models</a:t>
            </a:r>
          </a:p>
        </p:txBody>
      </p:sp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3886200" y="2057400"/>
            <a:ext cx="4800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spcBef>
                <a:spcPct val="0"/>
              </a:spcBef>
              <a:buNone/>
              <a:defRPr/>
            </a:pPr>
            <a:r>
              <a:rPr lang="en-US" sz="2800" dirty="0" smtClean="0">
                <a:solidFill>
                  <a:srgbClr val="FFFFD7"/>
                </a:solidFill>
              </a:rPr>
              <a:t>Different studies </a:t>
            </a:r>
            <a:br>
              <a:rPr lang="en-US" sz="2800" dirty="0" smtClean="0">
                <a:solidFill>
                  <a:srgbClr val="FFFFD7"/>
                </a:solidFill>
              </a:rPr>
            </a:br>
            <a:r>
              <a:rPr lang="en-US" sz="2800" dirty="0" smtClean="0">
                <a:solidFill>
                  <a:srgbClr val="FFFFD7"/>
                </a:solidFill>
              </a:rPr>
              <a:t>     over the same landscape</a:t>
            </a:r>
          </a:p>
        </p:txBody>
      </p:sp>
      <p:sp>
        <p:nvSpPr>
          <p:cNvPr id="3" name="Rectangle 2"/>
          <p:cNvSpPr/>
          <p:nvPr/>
        </p:nvSpPr>
        <p:spPr>
          <a:xfrm>
            <a:off x="151932" y="3701522"/>
            <a:ext cx="88782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dirty="0" smtClean="0"/>
              <a:t>ultiple approaches to one question or </a:t>
            </a:r>
            <a:br>
              <a:rPr lang="en-US" dirty="0" smtClean="0"/>
            </a:br>
            <a:r>
              <a:rPr lang="en-US" dirty="0" smtClean="0"/>
              <a:t>multiple studies to corroborate the same or similar effects</a:t>
            </a:r>
          </a:p>
          <a:p>
            <a:pPr algn="ctr"/>
            <a:endParaRPr lang="en-US" u="sng" dirty="0" smtClean="0"/>
          </a:p>
          <a:p>
            <a:pPr algn="ctr"/>
            <a:r>
              <a:rPr lang="en-US" u="sng" dirty="0"/>
              <a:t>a</a:t>
            </a:r>
            <a:r>
              <a:rPr lang="en-US" u="sng" dirty="0" smtClean="0"/>
              <a:t>bductive reasoning</a:t>
            </a:r>
            <a:r>
              <a:rPr lang="en-US" dirty="0" smtClean="0"/>
              <a:t>, </a:t>
            </a:r>
            <a:r>
              <a:rPr lang="en-US" u="sng" dirty="0" smtClean="0"/>
              <a:t>likely </a:t>
            </a:r>
            <a:r>
              <a:rPr lang="en-US" u="sng" dirty="0"/>
              <a:t>explanations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If visualization suggests corroboration, then </a:t>
            </a:r>
          </a:p>
          <a:p>
            <a:pPr algn="ctr"/>
            <a:r>
              <a:rPr lang="en-US" dirty="0" smtClean="0"/>
              <a:t>robust (more difficult) computational approach</a:t>
            </a:r>
            <a:r>
              <a:rPr lang="mr-IN" dirty="0" smtClean="0"/>
              <a:t>…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8375" y="6238196"/>
            <a:ext cx="53222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u="sng" dirty="0" smtClean="0"/>
              <a:t>one</a:t>
            </a:r>
            <a:r>
              <a:rPr lang="en-US" dirty="0" smtClean="0"/>
              <a:t> </a:t>
            </a:r>
            <a:r>
              <a:rPr lang="en-US" dirty="0"/>
              <a:t>tool for </a:t>
            </a:r>
            <a:r>
              <a:rPr lang="en-US" dirty="0" smtClean="0"/>
              <a:t>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9">
      <a:dk1>
        <a:srgbClr val="000000"/>
      </a:dk1>
      <a:lt1>
        <a:srgbClr val="FFFFD7"/>
      </a:lt1>
      <a:dk2>
        <a:srgbClr val="5C7066"/>
      </a:dk2>
      <a:lt2>
        <a:srgbClr val="EDD3B9"/>
      </a:lt2>
      <a:accent1>
        <a:srgbClr val="00CC99"/>
      </a:accent1>
      <a:accent2>
        <a:srgbClr val="3333CC"/>
      </a:accent2>
      <a:accent3>
        <a:srgbClr val="B5BBB8"/>
      </a:accent3>
      <a:accent4>
        <a:srgbClr val="DADAB7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808080"/>
        </a:dk1>
        <a:lt1>
          <a:srgbClr val="FFFFD7"/>
        </a:lt1>
        <a:dk2>
          <a:srgbClr val="339966"/>
        </a:dk2>
        <a:lt2>
          <a:srgbClr val="FFCC99"/>
        </a:lt2>
        <a:accent1>
          <a:srgbClr val="00CC99"/>
        </a:accent1>
        <a:accent2>
          <a:srgbClr val="3333CC"/>
        </a:accent2>
        <a:accent3>
          <a:srgbClr val="ADCAB8"/>
        </a:accent3>
        <a:accent4>
          <a:srgbClr val="DADAB7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D7"/>
        </a:lt1>
        <a:dk2>
          <a:srgbClr val="5C7066"/>
        </a:dk2>
        <a:lt2>
          <a:srgbClr val="EDD3B9"/>
        </a:lt2>
        <a:accent1>
          <a:srgbClr val="00CC99"/>
        </a:accent1>
        <a:accent2>
          <a:srgbClr val="3333CC"/>
        </a:accent2>
        <a:accent3>
          <a:srgbClr val="B5BBB8"/>
        </a:accent3>
        <a:accent4>
          <a:srgbClr val="DADAB7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17566</TotalTime>
  <Words>902</Words>
  <Application>Microsoft Macintosh PowerPoint</Application>
  <PresentationFormat>On-screen Show (4:3)</PresentationFormat>
  <Paragraphs>261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Narrow</vt:lpstr>
      <vt:lpstr>Calibri</vt:lpstr>
      <vt:lpstr>Helvetica</vt:lpstr>
      <vt:lpstr>Segoe UI</vt:lpstr>
      <vt:lpstr>Times New Roman</vt:lpstr>
      <vt:lpstr>Arial</vt:lpstr>
      <vt:lpstr>Default Design</vt:lpstr>
      <vt:lpstr> Scientific Visualization and Reproducibility for Open Environmental Science  http://blogs.evergreen.edu/vistas</vt:lpstr>
      <vt:lpstr>Scientific Visualization and Reproducibility for ecological studies of topographically complex landscapes</vt:lpstr>
      <vt:lpstr>Reproducibility  for ecological systems ???</vt:lpstr>
      <vt:lpstr>Triangulation as a Replication Strategy for Complex Ecological Systems</vt:lpstr>
      <vt:lpstr>3D Terrain Visualization  Visualization of Terrestrial and Aquatic Systems </vt:lpstr>
      <vt:lpstr>Scientists use 3D Terrain Visualization  to Validate Environmental Science Predictive Models </vt:lpstr>
      <vt:lpstr>Scientists use 3D Terrain Visualization  to Validate Environmental Science Predictive Models </vt:lpstr>
      <vt:lpstr>Scientists also use Terrain Visualization  to Integrate ES Models </vt:lpstr>
      <vt:lpstr>Is Model Validation ~ Triangulation?</vt:lpstr>
      <vt:lpstr> What visualization needed for replication?  </vt:lpstr>
      <vt:lpstr> What Visualization for Replication?  </vt:lpstr>
      <vt:lpstr> What Visualization for Replication?  </vt:lpstr>
      <vt:lpstr>Scientific Visualization and Reproducibility for ecological studies of topographically complex landscapes</vt:lpstr>
      <vt:lpstr>Questions?    Discussion?  Suggestions?</vt:lpstr>
      <vt:lpstr>PowerPoint Presentation</vt:lpstr>
      <vt:lpstr>PowerPoint Presentation</vt:lpstr>
      <vt:lpstr> Contact Us  Visualization of Terrestrial  &amp; Aquatic Systems Exploring data on topographically complex landscapes  http://blogs.evergreen.edu/vistas</vt:lpstr>
      <vt:lpstr>Try VISTAS… http://blogs.evergreen.edu/vistas/ </vt:lpstr>
      <vt:lpstr>June 11, 2014 VISTAS Flythrough,  Lakeview OR</vt:lpstr>
      <vt:lpstr>Alternative Land-Use Scenarios Big Wood Basin (Idaho) Co-developing Knowledge</vt:lpstr>
      <vt:lpstr>Hydrological-Biogeochemical Processes an Oregon salt marsh</vt:lpstr>
    </vt:vector>
  </TitlesOfParts>
  <Company>The Evergreen State College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Metadata Talk at CSE2020</dc:title>
  <dc:creator>Judith Bayard Cushing</dc:creator>
  <cp:lastModifiedBy>Judy Cushing</cp:lastModifiedBy>
  <cp:revision>441</cp:revision>
  <dcterms:created xsi:type="dcterms:W3CDTF">2000-04-17T18:44:56Z</dcterms:created>
  <dcterms:modified xsi:type="dcterms:W3CDTF">2018-12-10T21:04:46Z</dcterms:modified>
</cp:coreProperties>
</file>